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58A7-39E3-4FD1-AE14-FF05E020FC6D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80012-D321-4BB0-9722-201777F13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E0082C-FC43-449B-BE86-D1B228548D9A}" type="datetimeFigureOut">
              <a:rPr lang="en-US" smtClean="0"/>
              <a:pPr/>
              <a:t>8/27/2015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C38702B-4DB1-4E8C-B0EA-4E596D0F5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 </a:t>
            </a:r>
            <a:endParaRPr lang="en-US" dirty="0"/>
          </a:p>
        </p:txBody>
      </p:sp>
      <p:pic>
        <p:nvPicPr>
          <p:cNvPr id="27650" name="Picture 2" descr="http://www.theadvocatesforhumanrights.org/uploads/humanrightsprimergraphic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2057400"/>
            <a:ext cx="59150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Two Major Categories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Criminal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Civil</a:t>
            </a:r>
            <a:endParaRPr lang="en-US" dirty="0"/>
          </a:p>
        </p:txBody>
      </p:sp>
      <p:pic>
        <p:nvPicPr>
          <p:cNvPr id="17410" name="Picture 2" descr="http://rosenfirm.com/images/criminal_law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3257550"/>
            <a:ext cx="4476750" cy="3600450"/>
          </a:xfrm>
          <a:prstGeom prst="rect">
            <a:avLst/>
          </a:prstGeom>
          <a:noFill/>
        </p:spPr>
      </p:pic>
      <p:pic>
        <p:nvPicPr>
          <p:cNvPr id="17412" name="Picture 4" descr="http://monderlaw.com/wp-content/uploads/2012/08/Civil-Law-Graphi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4810125" cy="48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Purpose – regulate public conduct and set out duties owed to society</a:t>
            </a:r>
          </a:p>
          <a:p>
            <a:pPr lvl="1"/>
            <a:r>
              <a:rPr lang="en-US" dirty="0" smtClean="0"/>
              <a:t>Legal action that can only be brought by the government against a person charged with committing a crime…why?</a:t>
            </a:r>
          </a:p>
          <a:p>
            <a:pPr>
              <a:buNone/>
            </a:pPr>
            <a:r>
              <a:rPr lang="en-US" dirty="0" smtClean="0"/>
              <a:t>Severity of the Crime</a:t>
            </a:r>
          </a:p>
          <a:p>
            <a:pPr lvl="1"/>
            <a:r>
              <a:rPr lang="en-US" dirty="0" smtClean="0"/>
              <a:t>Felonies – more serious crime, one or more years in prison</a:t>
            </a:r>
          </a:p>
          <a:p>
            <a:pPr lvl="1"/>
            <a:r>
              <a:rPr lang="en-US" dirty="0" smtClean="0"/>
              <a:t>Misdemeanors – penalty is a prison term of one year or less, deals with less serious crimes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Civil Law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Regulates relations between individuals or groups of individuals</a:t>
            </a:r>
          </a:p>
          <a:p>
            <a:r>
              <a:rPr lang="en-US" dirty="0" smtClean="0"/>
              <a:t>Civil Action – laws that can be brought by a person who feels wronged or injured by another person.</a:t>
            </a:r>
          </a:p>
          <a:p>
            <a:pPr lvl="1"/>
            <a:r>
              <a:rPr lang="en-US" dirty="0" smtClean="0"/>
              <a:t>Courts typically award money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of 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Criminal Trial</a:t>
            </a:r>
          </a:p>
          <a:p>
            <a:pPr lvl="1"/>
            <a:r>
              <a:rPr lang="en-US" dirty="0" smtClean="0"/>
              <a:t>Beyond a reasonable doubt – jury or judge has any reasonable doubts about the defendants guilt, then it must vote not to convict</a:t>
            </a:r>
          </a:p>
          <a:p>
            <a:pPr>
              <a:buNone/>
            </a:pPr>
            <a:r>
              <a:rPr lang="en-US" dirty="0" smtClean="0"/>
              <a:t>Civil Trial</a:t>
            </a:r>
          </a:p>
          <a:p>
            <a:pPr lvl="1"/>
            <a:r>
              <a:rPr lang="en-US" dirty="0" smtClean="0"/>
              <a:t>Preponderance of the evidence – jury or judge needs only to decide if it is more likely than not that the plaintiff’s complaint is true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What are Human Rights?</a:t>
            </a:r>
            <a:endParaRPr lang="en-US" dirty="0"/>
          </a:p>
        </p:txBody>
      </p:sp>
      <p:pic>
        <p:nvPicPr>
          <p:cNvPr id="1026" name="Picture 2" descr="C:\Users\abartlett\AppData\Local\Microsoft\Windows\Temporary Internet Files\Content.IE5\0W7XB2HV\paperpeople-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6781800" cy="362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Rights all people have </a:t>
            </a:r>
            <a:r>
              <a:rPr lang="en-US" dirty="0" smtClean="0"/>
              <a:t>just because they are human beings</a:t>
            </a:r>
          </a:p>
          <a:p>
            <a:pPr lvl="1"/>
            <a:r>
              <a:rPr lang="en-US" dirty="0" smtClean="0"/>
              <a:t>Where are human rights limited to?</a:t>
            </a:r>
          </a:p>
          <a:p>
            <a:pPr lvl="1"/>
            <a:r>
              <a:rPr lang="en-US" u="sng" dirty="0" smtClean="0"/>
              <a:t>Nowhere,</a:t>
            </a:r>
            <a:r>
              <a:rPr lang="en-US" dirty="0" smtClean="0"/>
              <a:t> have them wherever we go.</a:t>
            </a:r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23554" name="Picture 2" descr="http://t1.gstatic.com/images?q=tbn:ANd9GcSvU1wiX8U-OlWuBmCQcVI49IYjAMmvBFc4oNTfAkQC2ttWZfVlbNB1y2zg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490232"/>
            <a:ext cx="3352800" cy="3367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Universal Declaration of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Statement of basic human rights and standards for government</a:t>
            </a:r>
          </a:p>
          <a:p>
            <a:pPr lvl="1"/>
            <a:r>
              <a:rPr lang="en-US" u="sng" dirty="0" smtClean="0"/>
              <a:t>Adopted by the UN </a:t>
            </a:r>
            <a:r>
              <a:rPr lang="en-US" dirty="0" smtClean="0"/>
              <a:t>in 1948 under the leadership of Eleanor Roosevelt</a:t>
            </a:r>
          </a:p>
        </p:txBody>
      </p:sp>
      <p:pic>
        <p:nvPicPr>
          <p:cNvPr id="4" name="Picture 3" descr="hr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05200"/>
            <a:ext cx="3886200" cy="3070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the UDHR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Almost every country </a:t>
            </a:r>
            <a:r>
              <a:rPr lang="en-US" dirty="0" smtClean="0"/>
              <a:t>in the world has agreed on them.</a:t>
            </a:r>
          </a:p>
          <a:p>
            <a:r>
              <a:rPr lang="en-US" dirty="0" smtClean="0"/>
              <a:t>Entitles everyone to </a:t>
            </a:r>
            <a:r>
              <a:rPr lang="en-US" u="sng" dirty="0" smtClean="0"/>
              <a:t>liberty</a:t>
            </a:r>
            <a:r>
              <a:rPr lang="en-US" dirty="0" smtClean="0"/>
              <a:t>, education, political, and </a:t>
            </a:r>
            <a:r>
              <a:rPr lang="en-US" u="sng" dirty="0" smtClean="0"/>
              <a:t>religious freedom</a:t>
            </a:r>
            <a:r>
              <a:rPr lang="en-US" dirty="0" smtClean="0"/>
              <a:t>, and economic </a:t>
            </a:r>
            <a:r>
              <a:rPr lang="en-US" u="sng" dirty="0" smtClean="0"/>
              <a:t>well-being</a:t>
            </a:r>
          </a:p>
          <a:p>
            <a:r>
              <a:rPr lang="en-US" u="sng" dirty="0" smtClean="0"/>
              <a:t>Bans torture </a:t>
            </a:r>
            <a:r>
              <a:rPr lang="en-US" dirty="0" smtClean="0"/>
              <a:t>and says that all people have a </a:t>
            </a:r>
            <a:r>
              <a:rPr lang="en-US" u="sng" dirty="0" smtClean="0"/>
              <a:t>right to participate</a:t>
            </a:r>
            <a:r>
              <a:rPr lang="en-US" dirty="0" smtClean="0"/>
              <a:t> in their government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aralympic.org/sites/default/files/images/20120206/120118095741528_logo2.mainpicture_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UN’s role </a:t>
            </a:r>
            <a:br>
              <a:rPr lang="en-US" dirty="0" smtClean="0"/>
            </a:br>
            <a:r>
              <a:rPr lang="en-US" dirty="0" smtClean="0"/>
              <a:t>with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UN has established a system of </a:t>
            </a:r>
            <a:r>
              <a:rPr lang="en-US" u="sng" dirty="0" smtClean="0"/>
              <a:t>international treaties </a:t>
            </a:r>
            <a:r>
              <a:rPr lang="en-US" dirty="0" smtClean="0"/>
              <a:t>and other legal mechanisms to enforce human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Covenant on </a:t>
            </a:r>
            <a:r>
              <a:rPr lang="en-US" u="sng" dirty="0" smtClean="0"/>
              <a:t>Civil and Political Rights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International Covenant on </a:t>
            </a:r>
            <a:r>
              <a:rPr lang="en-US" u="sng" dirty="0" smtClean="0"/>
              <a:t>Economic, Social, and Cultural Rights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Some believe that the right to a clean environment should be added to the covenants…what are your thoughts?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What happens when…?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0"/>
            <a:ext cx="687628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Here is the situation – The UDHR mentions cultural rights, and it is universally accepted that all people have a right to their own culture.</a:t>
            </a:r>
          </a:p>
          <a:p>
            <a:pPr>
              <a:buNone/>
            </a:pPr>
            <a:r>
              <a:rPr lang="en-US" dirty="0" smtClean="0"/>
              <a:t>But what happens when culture comes into conflict with universally accepted human rights?</a:t>
            </a:r>
          </a:p>
          <a:p>
            <a:r>
              <a:rPr lang="en-US" dirty="0" smtClean="0"/>
              <a:t>i.e. – female infanticide, or killing female babies</a:t>
            </a:r>
          </a:p>
          <a:p>
            <a:pPr>
              <a:buNone/>
            </a:pPr>
            <a:r>
              <a:rPr lang="en-US" dirty="0" smtClean="0"/>
              <a:t>Should Culture trump individuals rights?</a:t>
            </a:r>
            <a:endParaRPr lang="en-US" dirty="0"/>
          </a:p>
        </p:txBody>
      </p:sp>
      <p:pic>
        <p:nvPicPr>
          <p:cNvPr id="19458" name="Picture 2" descr="http://media2.intoday.in/indiatoday/images/stories/2011June/ground_zero-230_062111092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2190750" cy="2247901"/>
          </a:xfrm>
          <a:prstGeom prst="rect">
            <a:avLst/>
          </a:prstGeom>
          <a:noFill/>
        </p:spPr>
      </p:pic>
      <p:pic>
        <p:nvPicPr>
          <p:cNvPr id="19460" name="Picture 4" descr="http://s3.hubimg.com/u/2118018_f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215152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Space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You have been selected to join a group of space pioneers who will establish a colony on a distant planet. In order to create the best possible society, you and your group decide to make a list of the human rights that all space colonists should have.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List the three most important human rights that you believe should be guaranteed.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Compare your list with others. Explain reasons for your selections.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Why do you think some of the rights you listed are more important that others?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Do any of the rights you listed conflict with one another? If so, which ones and why?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  <p:pic>
        <p:nvPicPr>
          <p:cNvPr id="18434" name="Picture 2" descr="http://www.deviantart.com/download/201601902/luxurious_space_colony_by_aexion-d3c11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441</TotalTime>
  <Words>506</Words>
  <Application>Microsoft Office PowerPoint</Application>
  <PresentationFormat>On-screen Show (4:3)</PresentationFormat>
  <Paragraphs>51</Paragraphs>
  <Slides>13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Human Rights</vt:lpstr>
      <vt:lpstr>Human Rights</vt:lpstr>
      <vt:lpstr>Human Rights</vt:lpstr>
      <vt:lpstr>Universal Declaration of Human Rights</vt:lpstr>
      <vt:lpstr>Background of the UDHR</vt:lpstr>
      <vt:lpstr>UN’s role  with Human Rights</vt:lpstr>
      <vt:lpstr>Discuss</vt:lpstr>
      <vt:lpstr>What happens when…?</vt:lpstr>
      <vt:lpstr>The Space Colony</vt:lpstr>
      <vt:lpstr>Kinds of Laws</vt:lpstr>
      <vt:lpstr>Criminal Law</vt:lpstr>
      <vt:lpstr>Civil Law</vt:lpstr>
      <vt:lpstr>Burden of Proof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</dc:title>
  <dc:creator>Andrew Wit</dc:creator>
  <cp:lastModifiedBy>abartlett</cp:lastModifiedBy>
  <cp:revision>25</cp:revision>
  <dcterms:created xsi:type="dcterms:W3CDTF">2010-08-24T20:45:02Z</dcterms:created>
  <dcterms:modified xsi:type="dcterms:W3CDTF">2015-08-27T15:52:53Z</dcterms:modified>
</cp:coreProperties>
</file>