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87" d="100"/>
          <a:sy n="87"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417B96A-911B-43B1-A710-DF7A12232E6F}" type="datetimeFigureOut">
              <a:rPr lang="en-US" smtClean="0"/>
              <a:pPr/>
              <a:t>8/24/2017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D1E50F3-F028-43C0-8524-441E68F8C4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17B96A-911B-43B1-A710-DF7A12232E6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E50F3-F028-43C0-8524-441E68F8C4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17B96A-911B-43B1-A710-DF7A12232E6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E50F3-F028-43C0-8524-441E68F8C4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417B96A-911B-43B1-A710-DF7A12232E6F}" type="datetimeFigureOut">
              <a:rPr lang="en-US" smtClean="0"/>
              <a:pPr/>
              <a:t>8/24/2017</a:t>
            </a:fld>
            <a:endParaRPr lang="en-US"/>
          </a:p>
        </p:txBody>
      </p:sp>
      <p:sp>
        <p:nvSpPr>
          <p:cNvPr id="9" name="Slide Number Placeholder 8"/>
          <p:cNvSpPr>
            <a:spLocks noGrp="1"/>
          </p:cNvSpPr>
          <p:nvPr>
            <p:ph type="sldNum" sz="quarter" idx="15"/>
          </p:nvPr>
        </p:nvSpPr>
        <p:spPr/>
        <p:txBody>
          <a:bodyPr rtlCol="0"/>
          <a:lstStyle/>
          <a:p>
            <a:fld id="{AD1E50F3-F028-43C0-8524-441E68F8C4A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417B96A-911B-43B1-A710-DF7A12232E6F}" type="datetimeFigureOut">
              <a:rPr lang="en-US" smtClean="0"/>
              <a:pPr/>
              <a:t>8/24/2017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D1E50F3-F028-43C0-8524-441E68F8C4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17B96A-911B-43B1-A710-DF7A12232E6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E50F3-F028-43C0-8524-441E68F8C4A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417B96A-911B-43B1-A710-DF7A12232E6F}" type="datetimeFigureOut">
              <a:rPr lang="en-US" smtClean="0"/>
              <a:pPr/>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E50F3-F028-43C0-8524-441E68F8C4A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417B96A-911B-43B1-A710-DF7A12232E6F}" type="datetimeFigureOut">
              <a:rPr lang="en-US" smtClean="0"/>
              <a:pPr/>
              <a:t>8/24/2017</a:t>
            </a:fld>
            <a:endParaRPr lang="en-US"/>
          </a:p>
        </p:txBody>
      </p:sp>
      <p:sp>
        <p:nvSpPr>
          <p:cNvPr id="7" name="Slide Number Placeholder 6"/>
          <p:cNvSpPr>
            <a:spLocks noGrp="1"/>
          </p:cNvSpPr>
          <p:nvPr>
            <p:ph type="sldNum" sz="quarter" idx="11"/>
          </p:nvPr>
        </p:nvSpPr>
        <p:spPr/>
        <p:txBody>
          <a:bodyPr rtlCol="0"/>
          <a:lstStyle/>
          <a:p>
            <a:fld id="{AD1E50F3-F028-43C0-8524-441E68F8C4A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7B96A-911B-43B1-A710-DF7A12232E6F}" type="datetimeFigureOut">
              <a:rPr lang="en-US" smtClean="0"/>
              <a:pPr/>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E50F3-F028-43C0-8524-441E68F8C4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417B96A-911B-43B1-A710-DF7A12232E6F}" type="datetimeFigureOut">
              <a:rPr lang="en-US" smtClean="0"/>
              <a:pPr/>
              <a:t>8/24/2017</a:t>
            </a:fld>
            <a:endParaRPr lang="en-US"/>
          </a:p>
        </p:txBody>
      </p:sp>
      <p:sp>
        <p:nvSpPr>
          <p:cNvPr id="22" name="Slide Number Placeholder 21"/>
          <p:cNvSpPr>
            <a:spLocks noGrp="1"/>
          </p:cNvSpPr>
          <p:nvPr>
            <p:ph type="sldNum" sz="quarter" idx="15"/>
          </p:nvPr>
        </p:nvSpPr>
        <p:spPr/>
        <p:txBody>
          <a:bodyPr rtlCol="0"/>
          <a:lstStyle/>
          <a:p>
            <a:fld id="{AD1E50F3-F028-43C0-8524-441E68F8C4A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417B96A-911B-43B1-A710-DF7A12232E6F}" type="datetimeFigureOut">
              <a:rPr lang="en-US" smtClean="0"/>
              <a:pPr/>
              <a:t>8/24/2017</a:t>
            </a:fld>
            <a:endParaRPr lang="en-US"/>
          </a:p>
        </p:txBody>
      </p:sp>
      <p:sp>
        <p:nvSpPr>
          <p:cNvPr id="18" name="Slide Number Placeholder 17"/>
          <p:cNvSpPr>
            <a:spLocks noGrp="1"/>
          </p:cNvSpPr>
          <p:nvPr>
            <p:ph type="sldNum" sz="quarter" idx="11"/>
          </p:nvPr>
        </p:nvSpPr>
        <p:spPr/>
        <p:txBody>
          <a:bodyPr rtlCol="0"/>
          <a:lstStyle/>
          <a:p>
            <a:fld id="{AD1E50F3-F028-43C0-8524-441E68F8C4A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17B96A-911B-43B1-A710-DF7A12232E6F}" type="datetimeFigureOut">
              <a:rPr lang="en-US" smtClean="0"/>
              <a:pPr/>
              <a:t>8/24/2017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1E50F3-F028-43C0-8524-441E68F8C4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usa.com/raleigh-nc-crime-and-crime-rate.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124200"/>
            <a:ext cx="6934200" cy="1219200"/>
          </a:xfrm>
        </p:spPr>
        <p:txBody>
          <a:bodyPr>
            <a:normAutofit/>
          </a:bodyPr>
          <a:lstStyle/>
          <a:p>
            <a:r>
              <a:rPr lang="en-US" sz="3600" dirty="0" smtClean="0"/>
              <a:t>Types</a:t>
            </a:r>
            <a:r>
              <a:rPr lang="en-US" sz="3600" dirty="0" smtClean="0"/>
              <a:t> </a:t>
            </a:r>
            <a:r>
              <a:rPr lang="en-US" sz="3600" dirty="0" smtClean="0"/>
              <a:t>of </a:t>
            </a:r>
            <a:r>
              <a:rPr lang="en-US" sz="3600" dirty="0" err="1" smtClean="0"/>
              <a:t>american</a:t>
            </a:r>
            <a:r>
              <a:rPr lang="en-US" sz="3600" dirty="0" smtClean="0"/>
              <a:t> Law</a:t>
            </a:r>
            <a:endParaRPr lang="en-US" sz="3600" dirty="0"/>
          </a:p>
        </p:txBody>
      </p:sp>
      <p:sp>
        <p:nvSpPr>
          <p:cNvPr id="3" name="Subtitle 2"/>
          <p:cNvSpPr>
            <a:spLocks noGrp="1"/>
          </p:cNvSpPr>
          <p:nvPr>
            <p:ph type="subTitle" idx="1"/>
          </p:nvPr>
        </p:nvSpPr>
        <p:spPr/>
        <p:txBody>
          <a:bodyPr/>
          <a:lstStyle/>
          <a:p>
            <a:r>
              <a:rPr lang="en-US" dirty="0" smtClean="0"/>
              <a:t>Goal 1</a:t>
            </a:r>
            <a:endParaRPr lang="en-US" dirty="0"/>
          </a:p>
        </p:txBody>
      </p:sp>
      <p:pic>
        <p:nvPicPr>
          <p:cNvPr id="4" name="il_fi" descr="http://2.bp.blogspot.com/-q6ByYT7t7fA/Tb8DklvD5fI/AAAAAAAAAcs/7a-g5ImioAM/s1600/American+Flag+Wallpaper+%25286%2529.jpg"/>
          <p:cNvPicPr/>
          <p:nvPr/>
        </p:nvPicPr>
        <p:blipFill>
          <a:blip r:embed="rId2" cstate="print"/>
          <a:srcRect/>
          <a:stretch>
            <a:fillRect/>
          </a:stretch>
        </p:blipFill>
        <p:spPr bwMode="auto">
          <a:xfrm>
            <a:off x="4876800" y="0"/>
            <a:ext cx="4267200" cy="3200400"/>
          </a:xfrm>
          <a:prstGeom prst="rect">
            <a:avLst/>
          </a:prstGeom>
          <a:noFill/>
          <a:ln w="9525">
            <a:noFill/>
            <a:miter lim="800000"/>
            <a:headEnd/>
            <a:tailEnd/>
          </a:ln>
        </p:spPr>
      </p:pic>
      <p:pic>
        <p:nvPicPr>
          <p:cNvPr id="5" name="il_fi" descr="http://www.zerohedge.com/sites/default/files/images/user5/imageroot/2012/06/justice1.jpg"/>
          <p:cNvPicPr/>
          <p:nvPr/>
        </p:nvPicPr>
        <p:blipFill>
          <a:blip r:embed="rId3" cstate="print"/>
          <a:srcRect/>
          <a:stretch>
            <a:fillRect/>
          </a:stretch>
        </p:blipFill>
        <p:spPr bwMode="auto">
          <a:xfrm>
            <a:off x="4343400" y="4419600"/>
            <a:ext cx="1700213"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FF0000"/>
            </a:solidFill>
          </a:ln>
        </p:spPr>
        <p:txBody>
          <a:bodyPr/>
          <a:lstStyle/>
          <a:p>
            <a:r>
              <a:rPr lang="en-US" dirty="0" smtClean="0"/>
              <a:t>Crimes Against People</a:t>
            </a:r>
            <a:br>
              <a:rPr lang="en-US" dirty="0" smtClean="0"/>
            </a:br>
            <a:r>
              <a:rPr lang="en-US" sz="2400" b="1" dirty="0" smtClean="0">
                <a:solidFill>
                  <a:schemeClr val="bg1"/>
                </a:solidFill>
              </a:rPr>
              <a:t>“Acts committed against a person’s body”</a:t>
            </a:r>
            <a:endParaRPr lang="en-US" dirty="0"/>
          </a:p>
        </p:txBody>
      </p:sp>
      <p:sp>
        <p:nvSpPr>
          <p:cNvPr id="3" name="Text Placeholder 2"/>
          <p:cNvSpPr>
            <a:spLocks noGrp="1"/>
          </p:cNvSpPr>
          <p:nvPr>
            <p:ph sz="quarter" idx="1"/>
          </p:nvPr>
        </p:nvSpPr>
        <p:spPr/>
        <p:txBody>
          <a:bodyPr/>
          <a:lstStyle/>
          <a:p>
            <a:pPr>
              <a:buNone/>
            </a:pPr>
            <a:endParaRPr lang="en-US" b="1" dirty="0" smtClean="0">
              <a:solidFill>
                <a:schemeClr val="bg1"/>
              </a:solidFill>
            </a:endParaRPr>
          </a:p>
          <a:p>
            <a:pPr>
              <a:buNone/>
            </a:pPr>
            <a:r>
              <a:rPr lang="en-US" b="1" i="1" u="sng" dirty="0" smtClean="0"/>
              <a:t>Murder</a:t>
            </a:r>
          </a:p>
          <a:p>
            <a:pPr>
              <a:buFontTx/>
              <a:buChar char="-"/>
            </a:pPr>
            <a:r>
              <a:rPr lang="en-US" b="1" dirty="0" smtClean="0"/>
              <a:t>1</a:t>
            </a:r>
            <a:r>
              <a:rPr lang="en-US" b="1" baseline="30000" dirty="0" smtClean="0"/>
              <a:t>st</a:t>
            </a:r>
            <a:r>
              <a:rPr lang="en-US" b="1" dirty="0" smtClean="0"/>
              <a:t> Degree: Premeditated</a:t>
            </a:r>
          </a:p>
          <a:p>
            <a:pPr>
              <a:buFontTx/>
              <a:buChar char="-"/>
            </a:pPr>
            <a:endParaRPr lang="en-US" b="1" dirty="0" smtClean="0"/>
          </a:p>
          <a:p>
            <a:pPr>
              <a:buFontTx/>
              <a:buChar char="-"/>
            </a:pPr>
            <a:r>
              <a:rPr lang="en-US" b="1" dirty="0" smtClean="0"/>
              <a:t>2</a:t>
            </a:r>
            <a:r>
              <a:rPr lang="en-US" b="1" baseline="30000" dirty="0" smtClean="0"/>
              <a:t>nd</a:t>
            </a:r>
            <a:r>
              <a:rPr lang="en-US" b="1" dirty="0" smtClean="0"/>
              <a:t> Degree: In the moment (anger)</a:t>
            </a:r>
          </a:p>
          <a:p>
            <a:pPr>
              <a:buFontTx/>
              <a:buChar char="-"/>
            </a:pPr>
            <a:endParaRPr lang="en-US" b="1" dirty="0" smtClean="0"/>
          </a:p>
          <a:p>
            <a:pPr>
              <a:buNone/>
            </a:pPr>
            <a:r>
              <a:rPr lang="en-US" b="1" dirty="0" smtClean="0"/>
              <a:t>- Manslaughter: Negligence caused death</a:t>
            </a:r>
          </a:p>
          <a:p>
            <a:pPr>
              <a:buNone/>
            </a:pPr>
            <a:r>
              <a:rPr lang="en-US" b="1" dirty="0" smtClean="0"/>
              <a:t>       two types: </a:t>
            </a:r>
          </a:p>
          <a:p>
            <a:pPr marL="457200" indent="-457200">
              <a:buNone/>
            </a:pPr>
            <a:r>
              <a:rPr lang="en-US" b="1" dirty="0" smtClean="0"/>
              <a:t>      voluntary-intent</a:t>
            </a:r>
          </a:p>
          <a:p>
            <a:pPr>
              <a:buNone/>
            </a:pPr>
            <a:r>
              <a:rPr lang="en-US" b="1" dirty="0" smtClean="0"/>
              <a:t>      involuntary-no intent</a:t>
            </a:r>
            <a:endParaRPr lang="en-US" b="1" dirty="0"/>
          </a:p>
        </p:txBody>
      </p:sp>
      <p:pic>
        <p:nvPicPr>
          <p:cNvPr id="4" name="Picture 8" descr="Crime Scen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76" t="22857" r="16952" b="13142"/>
          <a:stretch/>
        </p:blipFill>
        <p:spPr bwMode="auto">
          <a:xfrm>
            <a:off x="7391400" y="228600"/>
            <a:ext cx="1498600" cy="1187570"/>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10" descr="http://t0.gstatic.com/images?q=tbn:ANd9GcTV6pmYKuuO1X4FY2M6LyQOrDfs4aaBUxy1GrH0xRm0HPabUgnVeWU8G5uA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057400"/>
            <a:ext cx="990600" cy="1078788"/>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Picture 12" descr="http://t0.gstatic.com/images?q=tbn:ANd9GcQ6BFaed9cedj0BquZoK5EJDgJKYRxinzw66CQa0z0lqkI3WRwU2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819400"/>
            <a:ext cx="1143000" cy="944017"/>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7" name="Picture 14" descr="http://t0.gstatic.com/images?q=tbn:ANd9GcSwjJmWZ2sQCOjb0hIkBu9kSJfmKUA8yezSGBNMek9XQjFLZ712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886200"/>
            <a:ext cx="1524000" cy="903288"/>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il_fi" descr="http://3.bp.blogspot.com/_42aVB_JQhcE/S8GUhSJeREI/AAAAAAAAAns/pRxE8ydjb60/s1600/violent_crime.png"/>
          <p:cNvPicPr/>
          <p:nvPr/>
        </p:nvPicPr>
        <p:blipFill>
          <a:blip r:embed="rId6" cstate="print"/>
          <a:srcRect/>
          <a:stretch>
            <a:fillRect/>
          </a:stretch>
        </p:blipFill>
        <p:spPr bwMode="auto">
          <a:xfrm>
            <a:off x="5257800" y="5029200"/>
            <a:ext cx="20574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554162"/>
          </a:xfrm>
          <a:solidFill>
            <a:srgbClr val="C00000"/>
          </a:solidFill>
          <a:ln>
            <a:solidFill>
              <a:srgbClr val="FF0000"/>
            </a:solidFill>
          </a:ln>
        </p:spPr>
        <p:txBody>
          <a:bodyPr>
            <a:normAutofit fontScale="90000"/>
          </a:bodyPr>
          <a:lstStyle/>
          <a:p>
            <a:r>
              <a:rPr lang="en-US" sz="3100" dirty="0" smtClean="0"/>
              <a:t>Crimes Against People </a:t>
            </a:r>
            <a:r>
              <a:rPr lang="en-US" dirty="0" smtClean="0"/>
              <a:t/>
            </a:r>
            <a:br>
              <a:rPr lang="en-US" dirty="0" smtClean="0"/>
            </a:br>
            <a:r>
              <a:rPr lang="en-US" sz="2700" b="1" dirty="0" smtClean="0">
                <a:solidFill>
                  <a:schemeClr val="bg1"/>
                </a:solidFill>
              </a:rPr>
              <a:t>“Acts committed against a person’s body”</a:t>
            </a:r>
            <a:br>
              <a:rPr lang="en-US" sz="2700" b="1" dirty="0" smtClean="0">
                <a:solidFill>
                  <a:schemeClr val="bg1"/>
                </a:solidFill>
              </a:rPr>
            </a:br>
            <a:endParaRPr lang="en-US" dirty="0"/>
          </a:p>
        </p:txBody>
      </p:sp>
      <p:sp>
        <p:nvSpPr>
          <p:cNvPr id="3" name="Text Placeholder 2"/>
          <p:cNvSpPr>
            <a:spLocks noGrp="1"/>
          </p:cNvSpPr>
          <p:nvPr>
            <p:ph sz="quarter" idx="1"/>
          </p:nvPr>
        </p:nvSpPr>
        <p:spPr/>
        <p:txBody>
          <a:bodyPr>
            <a:normAutofit/>
          </a:bodyPr>
          <a:lstStyle/>
          <a:p>
            <a:endParaRPr lang="en-US" dirty="0" smtClean="0">
              <a:solidFill>
                <a:schemeClr val="bg1"/>
              </a:solidFill>
            </a:endParaRPr>
          </a:p>
          <a:p>
            <a:pPr marL="457200" indent="-457200">
              <a:buFontTx/>
              <a:buChar char="-"/>
            </a:pPr>
            <a:r>
              <a:rPr lang="en-US" sz="2800" b="1" dirty="0" smtClean="0"/>
              <a:t>Assault</a:t>
            </a:r>
          </a:p>
          <a:p>
            <a:pPr marL="457200" indent="-457200">
              <a:buFontTx/>
              <a:buChar char="-"/>
            </a:pPr>
            <a:endParaRPr lang="en-US" b="1" dirty="0" smtClean="0"/>
          </a:p>
          <a:p>
            <a:pPr marL="457200" indent="-457200">
              <a:buFontTx/>
              <a:buChar char="-"/>
            </a:pPr>
            <a:endParaRPr lang="en-US" b="1" dirty="0" smtClean="0"/>
          </a:p>
          <a:p>
            <a:pPr marL="457200" indent="-457200">
              <a:buFontTx/>
              <a:buChar char="-"/>
            </a:pPr>
            <a:endParaRPr lang="en-US" b="1" dirty="0" smtClean="0"/>
          </a:p>
          <a:p>
            <a:pPr marL="457200" indent="-457200">
              <a:buFontTx/>
              <a:buChar char="-"/>
            </a:pPr>
            <a:r>
              <a:rPr lang="en-US" sz="2800" b="1" dirty="0" smtClean="0"/>
              <a:t>Rape</a:t>
            </a:r>
          </a:p>
          <a:p>
            <a:pPr marL="457200" indent="-457200">
              <a:buFontTx/>
              <a:buChar char="-"/>
            </a:pPr>
            <a:endParaRPr lang="en-US" b="1" dirty="0" smtClean="0"/>
          </a:p>
          <a:p>
            <a:pPr marL="457200" indent="-457200">
              <a:buFontTx/>
              <a:buChar char="-"/>
            </a:pPr>
            <a:endParaRPr lang="en-US" b="1" dirty="0" smtClean="0"/>
          </a:p>
          <a:p>
            <a:pPr marL="457200" indent="-457200">
              <a:buFontTx/>
              <a:buChar char="-"/>
            </a:pPr>
            <a:r>
              <a:rPr lang="en-US" sz="2800" b="1" dirty="0" smtClean="0"/>
              <a:t>Kidnapping</a:t>
            </a:r>
            <a:endParaRPr lang="en-US" sz="2800" b="1" dirty="0"/>
          </a:p>
        </p:txBody>
      </p:sp>
      <p:pic>
        <p:nvPicPr>
          <p:cNvPr id="4" name="Picture 2" descr="http://t0.gstatic.com/images?q=tbn:ANd9GcQUqzsww9Udv3DJddBx1zdIWB_aGc3CZval3vBfcQDVHeDKEfS3p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05000"/>
            <a:ext cx="1447346" cy="1148687"/>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8" descr="http://www.graphicsfactory.com/clip-art/image_files/tn_image/0/697050-tn_kidnap2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029200"/>
            <a:ext cx="1524000" cy="1371601"/>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Picture 5" descr="http://www.vertigo-go.com/blogpics/sad-face"/>
          <p:cNvPicPr/>
          <p:nvPr/>
        </p:nvPicPr>
        <p:blipFill>
          <a:blip r:embed="rId4" cstate="print"/>
          <a:srcRect/>
          <a:stretch>
            <a:fillRect/>
          </a:stretch>
        </p:blipFill>
        <p:spPr bwMode="auto">
          <a:xfrm>
            <a:off x="2057400" y="3733800"/>
            <a:ext cx="1295400" cy="1038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01762"/>
          </a:xfrm>
          <a:solidFill>
            <a:srgbClr val="C00000"/>
          </a:solidFill>
          <a:ln>
            <a:solidFill>
              <a:srgbClr val="FF0000"/>
            </a:solidFill>
          </a:ln>
        </p:spPr>
        <p:txBody>
          <a:bodyPr>
            <a:normAutofit fontScale="90000"/>
          </a:bodyPr>
          <a:lstStyle/>
          <a:p>
            <a:r>
              <a:rPr lang="en-US" sz="3100" dirty="0" smtClean="0"/>
              <a:t>Crimes Against </a:t>
            </a:r>
            <a:r>
              <a:rPr lang="en-US" sz="2700" dirty="0" smtClean="0"/>
              <a:t>Property  </a:t>
            </a:r>
            <a:r>
              <a:rPr lang="en-US" sz="2200" dirty="0" smtClean="0"/>
              <a:t/>
            </a:r>
            <a:br>
              <a:rPr lang="en-US" sz="2200" dirty="0" smtClean="0"/>
            </a:br>
            <a:r>
              <a:rPr lang="en-US" sz="2200" dirty="0" smtClean="0"/>
              <a:t> </a:t>
            </a:r>
            <a:r>
              <a:rPr lang="en-US" sz="2700" b="1" dirty="0" smtClean="0">
                <a:solidFill>
                  <a:schemeClr val="bg1"/>
                </a:solidFill>
              </a:rPr>
              <a:t>“Acts committed against a person’s items”</a:t>
            </a:r>
            <a:br>
              <a:rPr lang="en-US" sz="2700" b="1" dirty="0" smtClean="0">
                <a:solidFill>
                  <a:schemeClr val="bg1"/>
                </a:solidFill>
              </a:rPr>
            </a:br>
            <a:endParaRPr lang="en-US" dirty="0"/>
          </a:p>
        </p:txBody>
      </p:sp>
      <p:sp>
        <p:nvSpPr>
          <p:cNvPr id="3" name="Text Placeholder 2"/>
          <p:cNvSpPr>
            <a:spLocks noGrp="1"/>
          </p:cNvSpPr>
          <p:nvPr>
            <p:ph sz="quarter" idx="1"/>
          </p:nvPr>
        </p:nvSpPr>
        <p:spPr/>
        <p:txBody>
          <a:bodyPr>
            <a:normAutofit fontScale="92500" lnSpcReduction="10000"/>
          </a:bodyPr>
          <a:lstStyle/>
          <a:p>
            <a:endParaRPr lang="en-US" dirty="0" smtClean="0">
              <a:solidFill>
                <a:schemeClr val="bg1"/>
              </a:solidFill>
            </a:endParaRPr>
          </a:p>
          <a:p>
            <a:pPr marL="457200" indent="-457200">
              <a:buFontTx/>
              <a:buChar char="-"/>
            </a:pPr>
            <a:r>
              <a:rPr lang="en-US" sz="2600" b="1" dirty="0" smtClean="0"/>
              <a:t>Larceny</a:t>
            </a:r>
            <a:r>
              <a:rPr lang="en-US" dirty="0" smtClean="0"/>
              <a:t>: theft</a:t>
            </a:r>
          </a:p>
          <a:p>
            <a:pPr marL="457200" indent="-457200">
              <a:buFontTx/>
              <a:buChar char="-"/>
            </a:pPr>
            <a:endParaRPr lang="en-US" dirty="0" smtClean="0"/>
          </a:p>
          <a:p>
            <a:pPr marL="457200" indent="-457200">
              <a:buFontTx/>
              <a:buChar char="-"/>
            </a:pPr>
            <a:r>
              <a:rPr lang="en-US" sz="2600" b="1" dirty="0" smtClean="0"/>
              <a:t>Burglary</a:t>
            </a:r>
            <a:r>
              <a:rPr lang="en-US" b="1" dirty="0" smtClean="0"/>
              <a:t>: </a:t>
            </a:r>
            <a:r>
              <a:rPr lang="en-US" dirty="0" smtClean="0"/>
              <a:t>breaking into a home or business</a:t>
            </a:r>
            <a:endParaRPr lang="en-US" b="1" dirty="0" smtClean="0"/>
          </a:p>
          <a:p>
            <a:pPr marL="457200" indent="-457200">
              <a:buFontTx/>
              <a:buChar char="-"/>
            </a:pPr>
            <a:r>
              <a:rPr lang="en-US" sz="2600" b="1" dirty="0" smtClean="0"/>
              <a:t>Robbery</a:t>
            </a:r>
            <a:r>
              <a:rPr lang="en-US" b="1" dirty="0" smtClean="0"/>
              <a:t>: </a:t>
            </a:r>
            <a:r>
              <a:rPr lang="en-US" dirty="0" smtClean="0"/>
              <a:t>forcibly taking items directly from a person</a:t>
            </a:r>
          </a:p>
          <a:p>
            <a:pPr marL="457200" indent="-457200">
              <a:buFontTx/>
              <a:buChar char="-"/>
            </a:pPr>
            <a:endParaRPr lang="en-US" dirty="0" smtClean="0"/>
          </a:p>
          <a:p>
            <a:pPr marL="457200" indent="-457200">
              <a:buFontTx/>
              <a:buChar char="-"/>
            </a:pPr>
            <a:r>
              <a:rPr lang="en-US" sz="2600" b="1" dirty="0" smtClean="0"/>
              <a:t>Vandalism</a:t>
            </a:r>
            <a:r>
              <a:rPr lang="en-US" dirty="0" smtClean="0"/>
              <a:t>: destruction of property</a:t>
            </a:r>
          </a:p>
          <a:p>
            <a:pPr marL="457200" indent="-457200">
              <a:buFontTx/>
              <a:buChar char="-"/>
            </a:pPr>
            <a:endParaRPr lang="en-US" dirty="0" smtClean="0"/>
          </a:p>
          <a:p>
            <a:pPr marL="457200" indent="-457200">
              <a:buFontTx/>
              <a:buChar char="-"/>
            </a:pPr>
            <a:r>
              <a:rPr lang="en-US" sz="2600" b="1" dirty="0" smtClean="0"/>
              <a:t>Arson</a:t>
            </a:r>
            <a:r>
              <a:rPr lang="en-US" dirty="0" smtClean="0"/>
              <a:t>: burning property</a:t>
            </a:r>
          </a:p>
          <a:p>
            <a:pPr marL="457200" indent="-457200">
              <a:buFontTx/>
              <a:buChar char="-"/>
            </a:pPr>
            <a:endParaRPr lang="en-US" dirty="0" smtClean="0"/>
          </a:p>
          <a:p>
            <a:pPr marL="457200" indent="-457200">
              <a:buFontTx/>
              <a:buChar char="-"/>
            </a:pPr>
            <a:r>
              <a:rPr lang="en-US" sz="2600" b="1" dirty="0" smtClean="0"/>
              <a:t>Fraud</a:t>
            </a:r>
            <a:r>
              <a:rPr lang="en-US" dirty="0" smtClean="0"/>
              <a:t>: misrepresentation of truth</a:t>
            </a:r>
          </a:p>
          <a:p>
            <a:endParaRPr lang="en-US" dirty="0">
              <a:solidFill>
                <a:schemeClr val="bg1"/>
              </a:solidFill>
            </a:endParaRPr>
          </a:p>
        </p:txBody>
      </p:sp>
      <p:pic>
        <p:nvPicPr>
          <p:cNvPr id="4" name="Picture 2" descr="http://t2.gstatic.com/images?q=tbn:ANd9GcQp4vauy_X50D-s7gfKAF-K6XGlwSRKJbkSkmZ4qBTMW4exfRPKtQ"/>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988"/>
          <a:stretch/>
        </p:blipFill>
        <p:spPr bwMode="auto">
          <a:xfrm>
            <a:off x="3276600" y="1752600"/>
            <a:ext cx="914400" cy="990600"/>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8" descr="http://4.bp.blogspot.com/_7-bCswduL3A/SxMkyG0SVQI/AAAAAAAAAf8/mWGH0bfbDCs/s1600/burglary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667000"/>
            <a:ext cx="762000" cy="1270360"/>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Picture 10" descr="http://www.clipartguide.com/_named_clipart_images/0511-1001-0516-0965_Bad_Boy_Spraying_Graffiti_on_a_Wall_clipart_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733800"/>
            <a:ext cx="990600" cy="1173980"/>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7" name="Picture 14" descr="http://www.fotosearch.com/bthumb/CSP/CSP315/k31586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4800600"/>
            <a:ext cx="1371600" cy="801390"/>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Picture 12" descr="http://t1.gstatic.com/images?q=tbn:ANd9GcSDL_XQnnjhJe4F_2ZsxGWd37DCFm-wT9iDrM4SK4NaBfkkz6lS6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758932"/>
            <a:ext cx="838200" cy="1099068"/>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01762"/>
          </a:xfrm>
          <a:solidFill>
            <a:srgbClr val="C00000"/>
          </a:solidFill>
          <a:ln>
            <a:solidFill>
              <a:srgbClr val="FF0000"/>
            </a:solidFill>
          </a:ln>
        </p:spPr>
        <p:txBody>
          <a:bodyPr>
            <a:normAutofit fontScale="90000"/>
          </a:bodyPr>
          <a:lstStyle/>
          <a:p>
            <a:r>
              <a:rPr lang="en-US" sz="3600" dirty="0" smtClean="0"/>
              <a:t>Victimless Crimes</a:t>
            </a:r>
            <a:r>
              <a:rPr lang="en-US" dirty="0" smtClean="0"/>
              <a:t/>
            </a:r>
            <a:br>
              <a:rPr lang="en-US" dirty="0" smtClean="0"/>
            </a:br>
            <a:r>
              <a:rPr lang="en-US" sz="2700" b="1" dirty="0" smtClean="0">
                <a:solidFill>
                  <a:schemeClr val="bg1"/>
                </a:solidFill>
              </a:rPr>
              <a:t>“Immoral acts, no victim except self”</a:t>
            </a:r>
            <a:br>
              <a:rPr lang="en-US" sz="2700" b="1" dirty="0" smtClean="0">
                <a:solidFill>
                  <a:schemeClr val="bg1"/>
                </a:solidFill>
              </a:rPr>
            </a:br>
            <a:endParaRPr lang="en-US" dirty="0"/>
          </a:p>
        </p:txBody>
      </p:sp>
      <p:sp>
        <p:nvSpPr>
          <p:cNvPr id="3" name="Text Placeholder 2"/>
          <p:cNvSpPr>
            <a:spLocks noGrp="1"/>
          </p:cNvSpPr>
          <p:nvPr>
            <p:ph sz="quarter" idx="1"/>
          </p:nvPr>
        </p:nvSpPr>
        <p:spPr/>
        <p:txBody>
          <a:bodyPr>
            <a:normAutofit lnSpcReduction="10000"/>
          </a:bodyPr>
          <a:lstStyle/>
          <a:p>
            <a:endParaRPr lang="en-US" dirty="0" smtClean="0">
              <a:solidFill>
                <a:schemeClr val="bg1"/>
              </a:solidFill>
            </a:endParaRPr>
          </a:p>
          <a:p>
            <a:endParaRPr lang="en-US" dirty="0" smtClean="0">
              <a:solidFill>
                <a:schemeClr val="bg1"/>
              </a:solidFill>
            </a:endParaRPr>
          </a:p>
          <a:p>
            <a:pPr marL="457200" indent="-457200">
              <a:buFontTx/>
              <a:buChar char="-"/>
            </a:pPr>
            <a:r>
              <a:rPr lang="en-US" b="1" dirty="0" smtClean="0"/>
              <a:t>Drugs</a:t>
            </a:r>
          </a:p>
          <a:p>
            <a:pPr marL="457200" indent="-457200">
              <a:buFontTx/>
              <a:buChar char="-"/>
            </a:pPr>
            <a:endParaRPr lang="en-US" dirty="0" smtClean="0"/>
          </a:p>
          <a:p>
            <a:pPr marL="457200" indent="-457200">
              <a:buFontTx/>
              <a:buChar char="-"/>
            </a:pPr>
            <a:endParaRPr lang="en-US" dirty="0" smtClean="0"/>
          </a:p>
          <a:p>
            <a:endParaRPr lang="en-US" dirty="0" smtClean="0"/>
          </a:p>
          <a:p>
            <a:pPr marL="457200" indent="-457200">
              <a:buFontTx/>
              <a:buChar char="-"/>
            </a:pPr>
            <a:r>
              <a:rPr lang="en-US" b="1" dirty="0" smtClean="0"/>
              <a:t>Gambling</a:t>
            </a:r>
          </a:p>
          <a:p>
            <a:pPr marL="457200" indent="-457200">
              <a:buFontTx/>
              <a:buChar char="-"/>
            </a:pPr>
            <a:endParaRPr lang="en-US" dirty="0" smtClean="0"/>
          </a:p>
          <a:p>
            <a:pPr marL="457200" indent="-457200">
              <a:buFontTx/>
              <a:buChar char="-"/>
            </a:pPr>
            <a:endParaRPr lang="en-US" dirty="0" smtClean="0"/>
          </a:p>
          <a:p>
            <a:pPr marL="457200" indent="-457200"/>
            <a:endParaRPr lang="en-US" dirty="0" smtClean="0"/>
          </a:p>
          <a:p>
            <a:pPr marL="457200" indent="-457200">
              <a:buFontTx/>
              <a:buChar char="-"/>
            </a:pPr>
            <a:r>
              <a:rPr lang="en-US" b="1" dirty="0" smtClean="0"/>
              <a:t>Prostitution</a:t>
            </a:r>
          </a:p>
          <a:p>
            <a:endParaRPr lang="en-US" dirty="0"/>
          </a:p>
        </p:txBody>
      </p:sp>
      <p:pic>
        <p:nvPicPr>
          <p:cNvPr id="4" name="Picture 6" descr="http://crime.phillipmartin.info/crime_drug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05000"/>
            <a:ext cx="1844470" cy="1091625"/>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8" descr="http://files.vector-images.com/clipart/dice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581400"/>
            <a:ext cx="1371600" cy="1344168"/>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 name="Picture 10" descr="http://leftofdayton.files.wordpress.com/2007/10/portrait-of-a-prostitute-clip-art.thumbnail.jpg?w=3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5007708"/>
            <a:ext cx="981736" cy="1611056"/>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Statistics (2007)</a:t>
            </a:r>
            <a:endParaRPr lang="en-US" dirty="0"/>
          </a:p>
        </p:txBody>
      </p:sp>
      <p:pic>
        <p:nvPicPr>
          <p:cNvPr id="4" name="il_fi" descr="http://www.ncpc.org/resources/enhancement-assets/charts-and-graphs/crime-clocks.gif/image_preview"/>
          <p:cNvPicPr>
            <a:picLocks noGrp="1"/>
          </p:cNvPicPr>
          <p:nvPr>
            <p:ph sz="quarter" idx="1"/>
          </p:nvPr>
        </p:nvPicPr>
        <p:blipFill>
          <a:blip r:embed="rId2" cstate="print"/>
          <a:srcRect/>
          <a:stretch>
            <a:fillRect/>
          </a:stretch>
        </p:blipFill>
        <p:spPr bwMode="auto">
          <a:xfrm>
            <a:off x="1219200" y="1524000"/>
            <a:ext cx="5943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chattahbox.com/images/2009/11/hate_crimes.jpg"/>
          <p:cNvPicPr>
            <a:picLocks noGrp="1"/>
          </p:cNvPicPr>
          <p:nvPr>
            <p:ph sz="quarter" idx="1"/>
          </p:nvPr>
        </p:nvPicPr>
        <p:blipFill>
          <a:blip r:embed="rId2" cstate="print"/>
          <a:srcRect/>
          <a:stretch>
            <a:fillRect/>
          </a:stretch>
        </p:blipFill>
        <p:spPr bwMode="auto">
          <a:xfrm>
            <a:off x="1219200" y="304800"/>
            <a:ext cx="6477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a:solidFill>
            <a:srgbClr val="C00000"/>
          </a:solidFill>
        </p:spPr>
        <p:txBody>
          <a:bodyPr>
            <a:normAutofit/>
          </a:bodyPr>
          <a:lstStyle/>
          <a:p>
            <a:r>
              <a:rPr lang="en-US" sz="3600" dirty="0" smtClean="0"/>
              <a:t>Raleigh Crime Statistics</a:t>
            </a:r>
            <a:endParaRPr lang="en-US" sz="3600" dirty="0"/>
          </a:p>
        </p:txBody>
      </p:sp>
      <p:sp>
        <p:nvSpPr>
          <p:cNvPr id="5" name="Content Placeholder 4"/>
          <p:cNvSpPr>
            <a:spLocks noGrp="1"/>
          </p:cNvSpPr>
          <p:nvPr>
            <p:ph sz="quarter"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74375260"/>
              </p:ext>
            </p:extLst>
          </p:nvPr>
        </p:nvGraphicFramePr>
        <p:xfrm>
          <a:off x="304800" y="1295400"/>
          <a:ext cx="7848600" cy="5334003"/>
        </p:xfrm>
        <a:graphic>
          <a:graphicData uri="http://schemas.openxmlformats.org/drawingml/2006/table">
            <a:tbl>
              <a:tblPr/>
              <a:tblGrid>
                <a:gridCol w="1569720"/>
                <a:gridCol w="1569720"/>
                <a:gridCol w="1569720"/>
                <a:gridCol w="1569720"/>
                <a:gridCol w="1569720"/>
              </a:tblGrid>
              <a:tr h="864972">
                <a:tc>
                  <a:txBody>
                    <a:bodyPr/>
                    <a:lstStyle/>
                    <a:p>
                      <a:pPr marL="0" marR="0" algn="ctr">
                        <a:lnSpc>
                          <a:spcPct val="115000"/>
                        </a:lnSpc>
                        <a:spcBef>
                          <a:spcPts val="1200"/>
                        </a:spcBef>
                        <a:spcAft>
                          <a:spcPts val="1200"/>
                        </a:spcAft>
                      </a:pPr>
                      <a:r>
                        <a:rPr lang="en-US" sz="1000" b="1" dirty="0">
                          <a:solidFill>
                            <a:srgbClr val="666666"/>
                          </a:solidFill>
                          <a:latin typeface="Arial"/>
                          <a:ea typeface="Times New Roman"/>
                          <a:cs typeface="Times New Roman"/>
                        </a:rPr>
                        <a:t>Year</a:t>
                      </a:r>
                      <a:endParaRPr lang="en-US" sz="1100" dirty="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F2F2"/>
                    </a:solidFill>
                  </a:tcPr>
                </a:tc>
                <a:tc>
                  <a:txBody>
                    <a:bodyPr/>
                    <a:lstStyle/>
                    <a:p>
                      <a:pPr marL="0" marR="0" algn="ctr">
                        <a:lnSpc>
                          <a:spcPct val="115000"/>
                        </a:lnSpc>
                        <a:spcBef>
                          <a:spcPts val="1200"/>
                        </a:spcBef>
                        <a:spcAft>
                          <a:spcPts val="1200"/>
                        </a:spcAft>
                      </a:pPr>
                      <a:r>
                        <a:rPr lang="en-US" sz="1000" b="1" dirty="0">
                          <a:solidFill>
                            <a:srgbClr val="666666"/>
                          </a:solidFill>
                          <a:latin typeface="Arial"/>
                          <a:ea typeface="Times New Roman"/>
                          <a:cs typeface="Times New Roman"/>
                        </a:rPr>
                        <a:t>Murder, Man-Slaughter</a:t>
                      </a:r>
                      <a:endParaRPr lang="en-US" sz="1100" dirty="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F2F2"/>
                    </a:solidFill>
                  </a:tcPr>
                </a:tc>
                <a:tc>
                  <a:txBody>
                    <a:bodyPr/>
                    <a:lstStyle/>
                    <a:p>
                      <a:pPr marL="0" marR="0" algn="ctr">
                        <a:lnSpc>
                          <a:spcPct val="115000"/>
                        </a:lnSpc>
                        <a:spcBef>
                          <a:spcPts val="1200"/>
                        </a:spcBef>
                        <a:spcAft>
                          <a:spcPts val="1200"/>
                        </a:spcAft>
                      </a:pPr>
                      <a:r>
                        <a:rPr lang="en-US" sz="1000" b="1" dirty="0">
                          <a:solidFill>
                            <a:srgbClr val="666666"/>
                          </a:solidFill>
                          <a:latin typeface="Arial"/>
                          <a:ea typeface="Times New Roman"/>
                          <a:cs typeface="Times New Roman"/>
                        </a:rPr>
                        <a:t>Forcible Rape</a:t>
                      </a:r>
                      <a:endParaRPr lang="en-US" sz="1100" dirty="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F2F2"/>
                    </a:solidFill>
                  </a:tcPr>
                </a:tc>
                <a:tc>
                  <a:txBody>
                    <a:bodyPr/>
                    <a:lstStyle/>
                    <a:p>
                      <a:pPr marL="0" marR="0" algn="ctr">
                        <a:lnSpc>
                          <a:spcPct val="115000"/>
                        </a:lnSpc>
                        <a:spcBef>
                          <a:spcPts val="1200"/>
                        </a:spcBef>
                        <a:spcAft>
                          <a:spcPts val="1200"/>
                        </a:spcAft>
                      </a:pPr>
                      <a:r>
                        <a:rPr lang="en-US" sz="1000" b="1">
                          <a:solidFill>
                            <a:srgbClr val="666666"/>
                          </a:solidFill>
                          <a:latin typeface="Arial"/>
                          <a:ea typeface="Times New Roman"/>
                          <a:cs typeface="Times New Roman"/>
                        </a:rPr>
                        <a:t>Robbery</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F2F2"/>
                    </a:solidFill>
                  </a:tcPr>
                </a:tc>
                <a:tc>
                  <a:txBody>
                    <a:bodyPr/>
                    <a:lstStyle/>
                    <a:p>
                      <a:pPr marL="0" marR="0" algn="ctr">
                        <a:lnSpc>
                          <a:spcPct val="115000"/>
                        </a:lnSpc>
                        <a:spcBef>
                          <a:spcPts val="1200"/>
                        </a:spcBef>
                        <a:spcAft>
                          <a:spcPts val="1200"/>
                        </a:spcAft>
                      </a:pPr>
                      <a:r>
                        <a:rPr lang="en-US" sz="1000" b="1">
                          <a:solidFill>
                            <a:srgbClr val="666666"/>
                          </a:solidFill>
                          <a:latin typeface="Arial"/>
                          <a:ea typeface="Times New Roman"/>
                          <a:cs typeface="Times New Roman"/>
                        </a:rPr>
                        <a:t>Aggravated Assault</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F2F2"/>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2001</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10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91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804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1,282</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2002</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19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106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697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1,144</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2003</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14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81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748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1,161</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2004</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16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99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661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1,091</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2005</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88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762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1,181</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2006</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19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97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782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1325</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2007</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23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99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835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1141</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2008</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34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95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1025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1091</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r h="496559">
                <a:tc>
                  <a:txBody>
                    <a:bodyPr/>
                    <a:lstStyle/>
                    <a:p>
                      <a:pPr marL="0" marR="0">
                        <a:lnSpc>
                          <a:spcPct val="115000"/>
                        </a:lnSpc>
                        <a:spcBef>
                          <a:spcPts val="1200"/>
                        </a:spcBef>
                        <a:spcAft>
                          <a:spcPts val="1200"/>
                        </a:spcAft>
                      </a:pPr>
                      <a:r>
                        <a:rPr lang="en-US" sz="1000" dirty="0">
                          <a:solidFill>
                            <a:srgbClr val="666666"/>
                          </a:solidFill>
                          <a:latin typeface="Arial"/>
                          <a:ea typeface="Times New Roman"/>
                          <a:cs typeface="Times New Roman"/>
                        </a:rPr>
                        <a:t>2009</a:t>
                      </a:r>
                      <a:endParaRPr lang="en-US" sz="1100" dirty="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14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99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a:solidFill>
                            <a:srgbClr val="666666"/>
                          </a:solidFill>
                          <a:latin typeface="Arial"/>
                          <a:ea typeface="Times New Roman"/>
                          <a:cs typeface="Times New Roman"/>
                        </a:rPr>
                        <a:t>832 </a:t>
                      </a:r>
                      <a:endParaRPr lang="en-US" sz="110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c>
                  <a:txBody>
                    <a:bodyPr/>
                    <a:lstStyle/>
                    <a:p>
                      <a:pPr marL="0" marR="0">
                        <a:lnSpc>
                          <a:spcPct val="115000"/>
                        </a:lnSpc>
                        <a:spcBef>
                          <a:spcPts val="1200"/>
                        </a:spcBef>
                        <a:spcAft>
                          <a:spcPts val="1200"/>
                        </a:spcAft>
                      </a:pPr>
                      <a:r>
                        <a:rPr lang="en-US" sz="1000" dirty="0">
                          <a:solidFill>
                            <a:srgbClr val="666666"/>
                          </a:solidFill>
                          <a:latin typeface="Arial"/>
                          <a:ea typeface="Times New Roman"/>
                          <a:cs typeface="Times New Roman"/>
                        </a:rPr>
                        <a:t>1056</a:t>
                      </a:r>
                      <a:endParaRPr lang="en-US" sz="1100" dirty="0">
                        <a:latin typeface="Calibri"/>
                        <a:ea typeface="Calibri"/>
                        <a:cs typeface="Times New Roman"/>
                      </a:endParaRPr>
                    </a:p>
                  </a:txBody>
                  <a:tcPr marL="30480" marR="30480" marT="30480" marB="3048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9F9"/>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www.cityrating.com/charts/north-carolina/raleigh-crime-2013.png"/>
          <p:cNvPicPr>
            <a:picLocks noGrp="1"/>
          </p:cNvPicPr>
          <p:nvPr>
            <p:ph sz="quarter" idx="1"/>
          </p:nvPr>
        </p:nvPicPr>
        <p:blipFill>
          <a:blip r:embed="rId2" cstate="print"/>
          <a:srcRect/>
          <a:stretch>
            <a:fillRect/>
          </a:stretch>
        </p:blipFill>
        <p:spPr bwMode="auto">
          <a:xfrm>
            <a:off x="1295400" y="533400"/>
            <a:ext cx="62484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533400"/>
            <a:ext cx="7467600" cy="5940552"/>
          </a:xfrm>
        </p:spPr>
        <p:txBody>
          <a:bodyPr>
            <a:noAutofit/>
          </a:bodyPr>
          <a:lstStyle/>
          <a:p>
            <a:r>
              <a:rPr lang="en-US" sz="3600" dirty="0" smtClean="0"/>
              <a:t>There were 27 homicides in Durham 2011, compared with 22 in 2010. </a:t>
            </a:r>
            <a:r>
              <a:rPr lang="en-US" sz="3600" dirty="0" smtClean="0">
                <a:hlinkClick r:id="rId2"/>
              </a:rPr>
              <a:t>Raleigh</a:t>
            </a:r>
            <a:r>
              <a:rPr lang="en-US" sz="3600" dirty="0" smtClean="0"/>
              <a:t> had 17 homicides in 2011, up three from the year before. In other areas across the state, the number of homicides in Charlotte dropped nearly 10 percent, to 55, while homicides in Greensboro more than doubled to 41.</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Types of Law</a:t>
            </a:r>
            <a:endParaRPr lang="en-US" dirty="0"/>
          </a:p>
        </p:txBody>
      </p:sp>
      <p:sp>
        <p:nvSpPr>
          <p:cNvPr id="3" name="Content Placeholder 2"/>
          <p:cNvSpPr>
            <a:spLocks noGrp="1"/>
          </p:cNvSpPr>
          <p:nvPr>
            <p:ph sz="quarter" idx="1"/>
          </p:nvPr>
        </p:nvSpPr>
        <p:spPr/>
        <p:txBody>
          <a:bodyPr>
            <a:normAutofit/>
          </a:bodyPr>
          <a:lstStyle/>
          <a:p>
            <a:pPr>
              <a:lnSpc>
                <a:spcPct val="80000"/>
              </a:lnSpc>
              <a:buNone/>
            </a:pPr>
            <a:r>
              <a:rPr lang="en-US" sz="2800" b="1" dirty="0" smtClean="0"/>
              <a:t>1. </a:t>
            </a:r>
            <a:r>
              <a:rPr lang="en-US" sz="2800" b="1" u="sng" dirty="0" smtClean="0"/>
              <a:t>Criminal Law</a:t>
            </a:r>
            <a:r>
              <a:rPr lang="en-US" dirty="0" smtClean="0"/>
              <a:t>: </a:t>
            </a:r>
          </a:p>
          <a:p>
            <a:pPr>
              <a:lnSpc>
                <a:spcPct val="80000"/>
              </a:lnSpc>
              <a:buNone/>
            </a:pPr>
            <a:r>
              <a:rPr lang="en-US" dirty="0" smtClean="0"/>
              <a:t>Prevent people from deliberately or recklessly harming others or other’s property.</a:t>
            </a:r>
          </a:p>
          <a:p>
            <a:endParaRPr lang="en-US" dirty="0"/>
          </a:p>
        </p:txBody>
      </p:sp>
      <p:pic>
        <p:nvPicPr>
          <p:cNvPr id="4" name="il_fi" descr="http://www.mn150years.org/wp-content/uploads/2010/03/Minnesotas-Crime.jpg"/>
          <p:cNvPicPr/>
          <p:nvPr/>
        </p:nvPicPr>
        <p:blipFill>
          <a:blip r:embed="rId2" cstate="print"/>
          <a:srcRect/>
          <a:stretch>
            <a:fillRect/>
          </a:stretch>
        </p:blipFill>
        <p:spPr bwMode="auto">
          <a:xfrm>
            <a:off x="152400" y="4343400"/>
            <a:ext cx="3276600" cy="2514600"/>
          </a:xfrm>
          <a:prstGeom prst="rect">
            <a:avLst/>
          </a:prstGeom>
          <a:noFill/>
          <a:ln w="9525">
            <a:noFill/>
            <a:miter lim="800000"/>
            <a:headEnd/>
            <a:tailEnd/>
          </a:ln>
        </p:spPr>
      </p:pic>
      <p:pic>
        <p:nvPicPr>
          <p:cNvPr id="5" name="il_fi" descr="http://3.bp.blogspot.com/_42aVB_JQhcE/S8GUhSJeREI/AAAAAAAAAns/pRxE8ydjb60/s1600/violent_crime.png"/>
          <p:cNvPicPr/>
          <p:nvPr/>
        </p:nvPicPr>
        <p:blipFill>
          <a:blip r:embed="rId3" cstate="print"/>
          <a:srcRect/>
          <a:stretch>
            <a:fillRect/>
          </a:stretch>
        </p:blipFill>
        <p:spPr bwMode="auto">
          <a:xfrm>
            <a:off x="5486400" y="2819400"/>
            <a:ext cx="32956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Types of Law</a:t>
            </a:r>
            <a:endParaRPr lang="en-US" dirty="0"/>
          </a:p>
        </p:txBody>
      </p:sp>
      <p:sp>
        <p:nvSpPr>
          <p:cNvPr id="3" name="Content Placeholder 2"/>
          <p:cNvSpPr>
            <a:spLocks noGrp="1"/>
          </p:cNvSpPr>
          <p:nvPr>
            <p:ph sz="quarter" idx="1"/>
          </p:nvPr>
        </p:nvSpPr>
        <p:spPr/>
        <p:txBody>
          <a:bodyPr/>
          <a:lstStyle/>
          <a:p>
            <a:pPr>
              <a:lnSpc>
                <a:spcPct val="80000"/>
              </a:lnSpc>
              <a:buNone/>
            </a:pPr>
            <a:r>
              <a:rPr lang="en-US" sz="3200" b="1" dirty="0" smtClean="0"/>
              <a:t>2. </a:t>
            </a:r>
            <a:r>
              <a:rPr lang="en-US" sz="3200" b="1" u="sng" dirty="0" smtClean="0"/>
              <a:t>Civil Law</a:t>
            </a:r>
            <a:r>
              <a:rPr lang="en-US" sz="3200" dirty="0" smtClean="0"/>
              <a:t>: </a:t>
            </a:r>
          </a:p>
          <a:p>
            <a:pPr>
              <a:lnSpc>
                <a:spcPct val="80000"/>
              </a:lnSpc>
              <a:buFont typeface="Wingdings" pitchFamily="2" charset="2"/>
              <a:buChar char="§"/>
            </a:pPr>
            <a:r>
              <a:rPr lang="en-US" dirty="0" smtClean="0"/>
              <a:t>Disputes between people or groups when no law has been broken.</a:t>
            </a:r>
          </a:p>
          <a:p>
            <a:pPr>
              <a:lnSpc>
                <a:spcPct val="80000"/>
              </a:lnSpc>
              <a:buFont typeface="Wingdings" pitchFamily="2" charset="2"/>
              <a:buChar char="§"/>
            </a:pPr>
            <a:r>
              <a:rPr lang="en-US" dirty="0" smtClean="0"/>
              <a:t> Disputes get settled in a court case called a </a:t>
            </a:r>
            <a:r>
              <a:rPr lang="en-US" u="sng" dirty="0" smtClean="0"/>
              <a:t>lawsuit</a:t>
            </a:r>
            <a:r>
              <a:rPr lang="en-US" dirty="0" smtClean="0"/>
              <a:t>.</a:t>
            </a:r>
          </a:p>
          <a:p>
            <a:pPr>
              <a:lnSpc>
                <a:spcPct val="80000"/>
              </a:lnSpc>
              <a:buFont typeface="Wingdings 2" pitchFamily="18" charset="2"/>
              <a:buNone/>
            </a:pPr>
            <a:r>
              <a:rPr lang="en-US" dirty="0" smtClean="0"/>
              <a:t>    - </a:t>
            </a:r>
            <a:r>
              <a:rPr lang="en-US" u="sng" dirty="0" smtClean="0"/>
              <a:t>Tort</a:t>
            </a:r>
            <a:r>
              <a:rPr lang="en-US" dirty="0" smtClean="0"/>
              <a:t>: a civil case where injury occurs because of negligence.</a:t>
            </a:r>
          </a:p>
          <a:p>
            <a:pPr>
              <a:buNone/>
            </a:pPr>
            <a:r>
              <a:rPr lang="en-US" dirty="0" smtClean="0"/>
              <a:t>    </a:t>
            </a:r>
            <a:r>
              <a:rPr lang="en-US" u="sng" dirty="0" smtClean="0"/>
              <a:t>-Family Law</a:t>
            </a:r>
            <a:r>
              <a:rPr lang="en-US" dirty="0" smtClean="0"/>
              <a:t>: Divorce, custody, child support, adoption.</a:t>
            </a:r>
            <a:endParaRPr lang="en-US" dirty="0"/>
          </a:p>
        </p:txBody>
      </p:sp>
      <p:pic>
        <p:nvPicPr>
          <p:cNvPr id="4" name="il_fi" descr="http://www.infobarrel.com/media/image/26890_max.jpg"/>
          <p:cNvPicPr/>
          <p:nvPr/>
        </p:nvPicPr>
        <p:blipFill>
          <a:blip r:embed="rId2" cstate="print"/>
          <a:srcRect/>
          <a:stretch>
            <a:fillRect/>
          </a:stretch>
        </p:blipFill>
        <p:spPr bwMode="auto">
          <a:xfrm>
            <a:off x="6172200" y="4752975"/>
            <a:ext cx="1876425" cy="2105025"/>
          </a:xfrm>
          <a:prstGeom prst="rect">
            <a:avLst/>
          </a:prstGeom>
          <a:noFill/>
          <a:ln w="9525">
            <a:noFill/>
            <a:miter lim="800000"/>
            <a:headEnd/>
            <a:tailEnd/>
          </a:ln>
        </p:spPr>
      </p:pic>
      <p:pic>
        <p:nvPicPr>
          <p:cNvPr id="5" name="il_fi" descr="http://www.lobpg.com/BPG_CustodyFight_061109.JPG"/>
          <p:cNvPicPr/>
          <p:nvPr/>
        </p:nvPicPr>
        <p:blipFill>
          <a:blip r:embed="rId3" cstate="print"/>
          <a:srcRect/>
          <a:stretch>
            <a:fillRect/>
          </a:stretch>
        </p:blipFill>
        <p:spPr bwMode="auto">
          <a:xfrm>
            <a:off x="457200" y="4953000"/>
            <a:ext cx="2314575"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Types of Law</a:t>
            </a:r>
            <a:endParaRPr lang="en-US" dirty="0"/>
          </a:p>
        </p:txBody>
      </p:sp>
      <p:sp>
        <p:nvSpPr>
          <p:cNvPr id="3" name="Content Placeholder 2"/>
          <p:cNvSpPr>
            <a:spLocks noGrp="1"/>
          </p:cNvSpPr>
          <p:nvPr>
            <p:ph sz="quarter" idx="1"/>
          </p:nvPr>
        </p:nvSpPr>
        <p:spPr/>
        <p:txBody>
          <a:bodyPr/>
          <a:lstStyle/>
          <a:p>
            <a:pPr>
              <a:lnSpc>
                <a:spcPct val="80000"/>
              </a:lnSpc>
              <a:buNone/>
            </a:pPr>
            <a:r>
              <a:rPr lang="en-US" sz="2800" b="1" dirty="0" smtClean="0"/>
              <a:t>3. </a:t>
            </a:r>
            <a:r>
              <a:rPr lang="en-US" sz="2800" b="1" u="sng" dirty="0" smtClean="0"/>
              <a:t>Public/Constitutional Law</a:t>
            </a:r>
            <a:r>
              <a:rPr lang="en-US" dirty="0" smtClean="0"/>
              <a:t>: </a:t>
            </a:r>
          </a:p>
          <a:p>
            <a:pPr>
              <a:lnSpc>
                <a:spcPct val="80000"/>
              </a:lnSpc>
              <a:buNone/>
            </a:pPr>
            <a:r>
              <a:rPr lang="en-US" dirty="0" smtClean="0"/>
              <a:t>Rights of citizens and rules setting up how the government functions.</a:t>
            </a:r>
          </a:p>
          <a:p>
            <a:pPr>
              <a:lnSpc>
                <a:spcPct val="80000"/>
              </a:lnSpc>
              <a:buFont typeface="Wingdings 2" pitchFamily="18" charset="2"/>
              <a:buNone/>
            </a:pPr>
            <a:r>
              <a:rPr lang="en-US" dirty="0" smtClean="0"/>
              <a:t>    </a:t>
            </a:r>
          </a:p>
          <a:p>
            <a:pPr>
              <a:lnSpc>
                <a:spcPct val="80000"/>
              </a:lnSpc>
              <a:buFont typeface="Wingdings 2" pitchFamily="18" charset="2"/>
              <a:buNone/>
            </a:pPr>
            <a:r>
              <a:rPr lang="en-US" dirty="0" smtClean="0"/>
              <a:t>- </a:t>
            </a:r>
            <a:r>
              <a:rPr lang="en-US" u="sng" dirty="0" smtClean="0"/>
              <a:t>Administrative Law</a:t>
            </a:r>
            <a:r>
              <a:rPr lang="en-US" dirty="0" smtClean="0"/>
              <a:t>: describes how executive agencies of the Federal government function.</a:t>
            </a:r>
          </a:p>
          <a:p>
            <a:endParaRPr lang="en-US" dirty="0"/>
          </a:p>
        </p:txBody>
      </p:sp>
      <p:pic>
        <p:nvPicPr>
          <p:cNvPr id="4" name="Picture 8" descr="constitution_quill_pen"/>
          <p:cNvPicPr>
            <a:picLocks noChangeAspect="1" noChangeArrowheads="1"/>
          </p:cNvPicPr>
          <p:nvPr/>
        </p:nvPicPr>
        <p:blipFill>
          <a:blip r:embed="rId2" cstate="print"/>
          <a:srcRect/>
          <a:stretch>
            <a:fillRect/>
          </a:stretch>
        </p:blipFill>
        <p:spPr bwMode="auto">
          <a:xfrm>
            <a:off x="378555" y="4114800"/>
            <a:ext cx="3696726" cy="2438400"/>
          </a:xfrm>
          <a:prstGeom prst="rect">
            <a:avLst/>
          </a:prstGeom>
          <a:noFill/>
        </p:spPr>
      </p:pic>
      <p:pic>
        <p:nvPicPr>
          <p:cNvPr id="5" name="il_fi" descr="http://library.thinkquest.org/07aug/00540/images/usa.JPG"/>
          <p:cNvPicPr/>
          <p:nvPr/>
        </p:nvPicPr>
        <p:blipFill>
          <a:blip r:embed="rId3" cstate="print"/>
          <a:srcRect/>
          <a:stretch>
            <a:fillRect/>
          </a:stretch>
        </p:blipFill>
        <p:spPr bwMode="auto">
          <a:xfrm>
            <a:off x="4495800" y="3962400"/>
            <a:ext cx="30956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Types of Law</a:t>
            </a:r>
            <a:endParaRPr lang="en-US" dirty="0"/>
          </a:p>
        </p:txBody>
      </p:sp>
      <p:sp>
        <p:nvSpPr>
          <p:cNvPr id="3" name="Content Placeholder 2"/>
          <p:cNvSpPr>
            <a:spLocks noGrp="1"/>
          </p:cNvSpPr>
          <p:nvPr>
            <p:ph sz="quarter" idx="1"/>
          </p:nvPr>
        </p:nvSpPr>
        <p:spPr/>
        <p:txBody>
          <a:bodyPr/>
          <a:lstStyle/>
          <a:p>
            <a:pPr>
              <a:buNone/>
            </a:pPr>
            <a:r>
              <a:rPr lang="en-US" sz="3200" b="1" dirty="0" smtClean="0"/>
              <a:t>4. </a:t>
            </a:r>
            <a:r>
              <a:rPr lang="en-US" sz="3200" b="1" u="sng" dirty="0" smtClean="0"/>
              <a:t>Statutory Law</a:t>
            </a:r>
            <a:r>
              <a:rPr lang="en-US" b="1" dirty="0" smtClean="0"/>
              <a:t>:</a:t>
            </a:r>
          </a:p>
          <a:p>
            <a:pPr>
              <a:buNone/>
            </a:pPr>
            <a:r>
              <a:rPr lang="en-US" dirty="0" smtClean="0"/>
              <a:t> Laws for states. Ex: speed limits, alcohol laws, food inspection.</a:t>
            </a:r>
          </a:p>
          <a:p>
            <a:endParaRPr lang="en-US" dirty="0"/>
          </a:p>
        </p:txBody>
      </p:sp>
      <p:pic>
        <p:nvPicPr>
          <p:cNvPr id="4" name="il_fi" descr="http://www.123mycodes.com/myspacefunnystuff/img/2344.jpg"/>
          <p:cNvPicPr/>
          <p:nvPr/>
        </p:nvPicPr>
        <p:blipFill>
          <a:blip r:embed="rId2" cstate="print"/>
          <a:srcRect/>
          <a:stretch>
            <a:fillRect/>
          </a:stretch>
        </p:blipFill>
        <p:spPr bwMode="auto">
          <a:xfrm>
            <a:off x="0" y="3352800"/>
            <a:ext cx="3333750" cy="3267075"/>
          </a:xfrm>
          <a:prstGeom prst="rect">
            <a:avLst/>
          </a:prstGeom>
          <a:noFill/>
          <a:ln w="9525">
            <a:noFill/>
            <a:miter lim="800000"/>
            <a:headEnd/>
            <a:tailEnd/>
          </a:ln>
        </p:spPr>
      </p:pic>
      <p:pic>
        <p:nvPicPr>
          <p:cNvPr id="5" name="il_fi" descr="http://www.ncrider.com/clipart/State-Law-web.JPG"/>
          <p:cNvPicPr/>
          <p:nvPr/>
        </p:nvPicPr>
        <p:blipFill>
          <a:blip r:embed="rId3" cstate="print"/>
          <a:srcRect/>
          <a:stretch>
            <a:fillRect/>
          </a:stretch>
        </p:blipFill>
        <p:spPr bwMode="auto">
          <a:xfrm>
            <a:off x="5334000" y="3048000"/>
            <a:ext cx="2733675" cy="3810000"/>
          </a:xfrm>
          <a:prstGeom prst="rect">
            <a:avLst/>
          </a:prstGeom>
          <a:noFill/>
          <a:ln w="9525">
            <a:noFill/>
            <a:miter lim="800000"/>
            <a:headEnd/>
            <a:tailEnd/>
          </a:ln>
        </p:spPr>
      </p:pic>
      <p:pic>
        <p:nvPicPr>
          <p:cNvPr id="6" name="il_fi" descr="http://teendriving.aaa.com/MD/system/files/imagecache/max_size_image/SupervisedDriving_LicensingAndStateLaws_StateLaws_593.jpg"/>
          <p:cNvPicPr/>
          <p:nvPr/>
        </p:nvPicPr>
        <p:blipFill>
          <a:blip r:embed="rId4" cstate="print"/>
          <a:srcRect/>
          <a:stretch>
            <a:fillRect/>
          </a:stretch>
        </p:blipFill>
        <p:spPr bwMode="auto">
          <a:xfrm>
            <a:off x="3352800" y="3810000"/>
            <a:ext cx="2057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Types of Law</a:t>
            </a:r>
            <a:endParaRPr lang="en-US" dirty="0"/>
          </a:p>
        </p:txBody>
      </p:sp>
      <p:sp>
        <p:nvSpPr>
          <p:cNvPr id="3" name="Content Placeholder 2"/>
          <p:cNvSpPr>
            <a:spLocks noGrp="1"/>
          </p:cNvSpPr>
          <p:nvPr>
            <p:ph sz="quarter" idx="1"/>
          </p:nvPr>
        </p:nvSpPr>
        <p:spPr/>
        <p:txBody>
          <a:bodyPr/>
          <a:lstStyle/>
          <a:p>
            <a:pPr>
              <a:lnSpc>
                <a:spcPct val="80000"/>
              </a:lnSpc>
              <a:buNone/>
            </a:pPr>
            <a:r>
              <a:rPr lang="en-US" sz="3200" b="1" dirty="0" smtClean="0"/>
              <a:t>5. </a:t>
            </a:r>
            <a:r>
              <a:rPr lang="en-US" sz="3200" b="1" u="sng" dirty="0" smtClean="0"/>
              <a:t>International Law</a:t>
            </a:r>
            <a:r>
              <a:rPr lang="en-US" sz="3200" dirty="0" smtClean="0"/>
              <a:t>:</a:t>
            </a:r>
            <a:r>
              <a:rPr lang="en-US" dirty="0" smtClean="0"/>
              <a:t> </a:t>
            </a:r>
          </a:p>
          <a:p>
            <a:pPr>
              <a:lnSpc>
                <a:spcPct val="80000"/>
              </a:lnSpc>
              <a:buNone/>
            </a:pPr>
            <a:r>
              <a:rPr lang="en-US" dirty="0" smtClean="0"/>
              <a:t>Deal with geographic areas outside of a single country (oceans) and agreements between two or more countries.</a:t>
            </a:r>
          </a:p>
          <a:p>
            <a:pPr>
              <a:lnSpc>
                <a:spcPct val="80000"/>
              </a:lnSpc>
              <a:buFont typeface="Wingdings 2" pitchFamily="18" charset="2"/>
              <a:buNone/>
            </a:pPr>
            <a:r>
              <a:rPr lang="en-US" dirty="0" smtClean="0"/>
              <a:t>    - </a:t>
            </a:r>
            <a:r>
              <a:rPr lang="en-US" u="sng" dirty="0" smtClean="0"/>
              <a:t>The World Court</a:t>
            </a:r>
            <a:r>
              <a:rPr lang="en-US" dirty="0" smtClean="0"/>
              <a:t>: settles disputes between two or more nations. Also prosecutes war criminals.</a:t>
            </a:r>
          </a:p>
          <a:p>
            <a:endParaRPr lang="en-US" dirty="0"/>
          </a:p>
        </p:txBody>
      </p:sp>
      <p:pic>
        <p:nvPicPr>
          <p:cNvPr id="4" name="il_fi" descr="http://images.flatworldknowledge.com/lau/lau-fig13_002.jpg"/>
          <p:cNvPicPr/>
          <p:nvPr/>
        </p:nvPicPr>
        <p:blipFill>
          <a:blip r:embed="rId2" cstate="print"/>
          <a:srcRect/>
          <a:stretch>
            <a:fillRect/>
          </a:stretch>
        </p:blipFill>
        <p:spPr bwMode="auto">
          <a:xfrm>
            <a:off x="3505200" y="3886200"/>
            <a:ext cx="4648200" cy="2667000"/>
          </a:xfrm>
          <a:prstGeom prst="rect">
            <a:avLst/>
          </a:prstGeom>
          <a:noFill/>
          <a:ln w="9525">
            <a:noFill/>
            <a:miter lim="800000"/>
            <a:headEnd/>
            <a:tailEnd/>
          </a:ln>
        </p:spPr>
      </p:pic>
      <p:pic>
        <p:nvPicPr>
          <p:cNvPr id="5" name="il_fi" descr="https://www.nytexaminer.com/wp-content/uploads/2012/03/United-Nations.gif"/>
          <p:cNvPicPr/>
          <p:nvPr/>
        </p:nvPicPr>
        <p:blipFill>
          <a:blip r:embed="rId3" cstate="print"/>
          <a:srcRect/>
          <a:stretch>
            <a:fillRect/>
          </a:stretch>
        </p:blipFill>
        <p:spPr bwMode="auto">
          <a:xfrm>
            <a:off x="228600" y="3810000"/>
            <a:ext cx="30480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0"/>
            <a:ext cx="7162800" cy="2971800"/>
          </a:xfrm>
        </p:spPr>
        <p:txBody>
          <a:bodyPr>
            <a:normAutofit/>
          </a:bodyPr>
          <a:lstStyle/>
          <a:p>
            <a:r>
              <a:rPr lang="en-US" sz="6000" dirty="0" smtClean="0"/>
              <a:t>Criminal justice</a:t>
            </a:r>
            <a:endParaRPr lang="en-US" sz="6000" dirty="0"/>
          </a:p>
        </p:txBody>
      </p:sp>
      <p:sp>
        <p:nvSpPr>
          <p:cNvPr id="3" name="Text Placeholder 2"/>
          <p:cNvSpPr>
            <a:spLocks noGrp="1"/>
          </p:cNvSpPr>
          <p:nvPr>
            <p:ph type="body" idx="1"/>
          </p:nvPr>
        </p:nvSpPr>
        <p:spPr/>
        <p:txBody>
          <a:bodyPr/>
          <a:lstStyle/>
          <a:p>
            <a:endParaRPr lang="en-US" dirty="0"/>
          </a:p>
        </p:txBody>
      </p:sp>
      <p:pic>
        <p:nvPicPr>
          <p:cNvPr id="4" name="il_fi" descr="http://www.bestlibrary.org/newslaw/images/2008/03/03/law.jpg"/>
          <p:cNvPicPr/>
          <p:nvPr/>
        </p:nvPicPr>
        <p:blipFill>
          <a:blip r:embed="rId2" cstate="print"/>
          <a:srcRect/>
          <a:stretch>
            <a:fillRect/>
          </a:stretch>
        </p:blipFill>
        <p:spPr bwMode="auto">
          <a:xfrm>
            <a:off x="2590800" y="457200"/>
            <a:ext cx="487680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61391"/>
          </a:xfrm>
          <a:ln>
            <a:solidFill>
              <a:srgbClr val="FFFF00"/>
            </a:solidFill>
          </a:ln>
        </p:spPr>
        <p:txBody>
          <a:bodyPr/>
          <a:lstStyle/>
          <a:p>
            <a:r>
              <a:rPr lang="en-US" dirty="0" smtClean="0"/>
              <a:t>Criminal Cases</a:t>
            </a:r>
            <a:endParaRPr lang="en-US" dirty="0"/>
          </a:p>
        </p:txBody>
      </p:sp>
      <p:sp>
        <p:nvSpPr>
          <p:cNvPr id="3" name="Content Placeholder 2"/>
          <p:cNvSpPr>
            <a:spLocks noGrp="1"/>
          </p:cNvSpPr>
          <p:nvPr>
            <p:ph idx="1"/>
          </p:nvPr>
        </p:nvSpPr>
        <p:spPr>
          <a:xfrm>
            <a:off x="455613" y="848140"/>
            <a:ext cx="8226425" cy="5278024"/>
          </a:xfrm>
        </p:spPr>
        <p:txBody>
          <a:bodyPr/>
          <a:lstStyle/>
          <a:p>
            <a:r>
              <a:rPr lang="en-US" dirty="0" smtClean="0"/>
              <a:t>Defendants are charged with a </a:t>
            </a:r>
            <a:r>
              <a:rPr lang="en-US" b="1" u="sng" dirty="0" smtClean="0">
                <a:solidFill>
                  <a:srgbClr val="00B050"/>
                </a:solidFill>
              </a:rPr>
              <a:t>crime</a:t>
            </a:r>
            <a:r>
              <a:rPr lang="en-US" b="1" dirty="0" smtClean="0"/>
              <a:t>- violation of the law</a:t>
            </a:r>
          </a:p>
          <a:p>
            <a:r>
              <a:rPr lang="en-US" u="sng" dirty="0" smtClean="0">
                <a:solidFill>
                  <a:srgbClr val="92D050"/>
                </a:solidFill>
              </a:rPr>
              <a:t>Defendant</a:t>
            </a:r>
            <a:r>
              <a:rPr lang="en-US" dirty="0" smtClean="0"/>
              <a:t> is the person accused of a crime</a:t>
            </a:r>
          </a:p>
          <a:p>
            <a:r>
              <a:rPr lang="en-US" dirty="0" smtClean="0"/>
              <a:t>Government is the </a:t>
            </a:r>
            <a:r>
              <a:rPr lang="en-US" b="1" u="sng" dirty="0" smtClean="0">
                <a:solidFill>
                  <a:srgbClr val="00B050"/>
                </a:solidFill>
              </a:rPr>
              <a:t>prosecution</a:t>
            </a:r>
            <a:r>
              <a:rPr lang="en-US" b="1" dirty="0" smtClean="0">
                <a:solidFill>
                  <a:srgbClr val="00B050"/>
                </a:solidFill>
              </a:rPr>
              <a:t>-</a:t>
            </a:r>
            <a:r>
              <a:rPr lang="en-US" b="1" dirty="0" smtClean="0"/>
              <a:t> </a:t>
            </a:r>
            <a:r>
              <a:rPr lang="en-US" dirty="0" smtClean="0"/>
              <a:t>party who starts the legal proceedings against another party for a violation of the law</a:t>
            </a:r>
          </a:p>
          <a:p>
            <a:r>
              <a:rPr lang="en-US" dirty="0" smtClean="0"/>
              <a:t>Crimes are defined in each state’s written criminal laws called the </a:t>
            </a:r>
            <a:r>
              <a:rPr lang="en-US" b="1" dirty="0" smtClean="0">
                <a:solidFill>
                  <a:srgbClr val="00B050"/>
                </a:solidFill>
              </a:rPr>
              <a:t>penal code</a:t>
            </a:r>
            <a:r>
              <a:rPr lang="en-US" dirty="0" smtClean="0">
                <a:solidFill>
                  <a:srgbClr val="00B050"/>
                </a:solidFill>
              </a:rPr>
              <a:t>.</a:t>
            </a:r>
          </a:p>
          <a:p>
            <a:r>
              <a:rPr lang="en-US" dirty="0" smtClean="0"/>
              <a:t>Juveniles or people under 18, have a separate justice system</a:t>
            </a:r>
            <a:endParaRPr lang="en-US" dirty="0"/>
          </a:p>
        </p:txBody>
      </p:sp>
      <p:pic>
        <p:nvPicPr>
          <p:cNvPr id="4" name="il_fi" descr="http://i.telegraph.co.uk/telegraph/multimedia/archive/00439/news-graphics-2008-_439471a.jpg"/>
          <p:cNvPicPr/>
          <p:nvPr/>
        </p:nvPicPr>
        <p:blipFill>
          <a:blip r:embed="rId2" cstate="print"/>
          <a:srcRect/>
          <a:stretch>
            <a:fillRect/>
          </a:stretch>
        </p:blipFill>
        <p:spPr bwMode="auto">
          <a:xfrm>
            <a:off x="5029199" y="4495800"/>
            <a:ext cx="29751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chemeClr val="bg1"/>
            </a:solidFill>
          </a:ln>
        </p:spPr>
        <p:txBody>
          <a:bodyPr/>
          <a:lstStyle/>
          <a:p>
            <a:r>
              <a:rPr lang="en-US" dirty="0" smtClean="0"/>
              <a:t>Types of Crimes</a:t>
            </a:r>
            <a:endParaRPr lang="en-US" dirty="0"/>
          </a:p>
        </p:txBody>
      </p:sp>
      <p:sp>
        <p:nvSpPr>
          <p:cNvPr id="3" name="Content Placeholder 2"/>
          <p:cNvSpPr>
            <a:spLocks noGrp="1"/>
          </p:cNvSpPr>
          <p:nvPr>
            <p:ph idx="1"/>
          </p:nvPr>
        </p:nvSpPr>
        <p:spPr/>
        <p:txBody>
          <a:bodyPr/>
          <a:lstStyle/>
          <a:p>
            <a:r>
              <a:rPr lang="en-US" b="1" u="sng" dirty="0" smtClean="0">
                <a:solidFill>
                  <a:srgbClr val="00B050"/>
                </a:solidFill>
              </a:rPr>
              <a:t>Misdemeanors</a:t>
            </a:r>
            <a:r>
              <a:rPr lang="en-US" dirty="0" smtClean="0"/>
              <a:t>- minor crimes that carry a sentence of 1 year or less</a:t>
            </a:r>
          </a:p>
          <a:p>
            <a:r>
              <a:rPr lang="en-US" b="1" u="sng" dirty="0" smtClean="0">
                <a:solidFill>
                  <a:srgbClr val="00B050"/>
                </a:solidFill>
              </a:rPr>
              <a:t>Felony</a:t>
            </a:r>
            <a:r>
              <a:rPr lang="en-US" dirty="0" smtClean="0"/>
              <a:t>-  serious crimes that carry a sentence of 1 year or more in prison</a:t>
            </a:r>
          </a:p>
          <a:p>
            <a:pPr>
              <a:buNone/>
            </a:pPr>
            <a:r>
              <a:rPr lang="en-US" dirty="0" smtClean="0"/>
              <a:t>	~can lose rights (vote, own a gun) if convicted of a felony~</a:t>
            </a:r>
          </a:p>
          <a:p>
            <a:pPr>
              <a:buNone/>
            </a:pPr>
            <a:r>
              <a:rPr lang="en-US" dirty="0" smtClean="0"/>
              <a:t>       -Some misdemeanors can be treated as 	felonies(drunk driving)</a:t>
            </a:r>
            <a:endParaRPr lang="en-US" dirty="0"/>
          </a:p>
        </p:txBody>
      </p:sp>
      <p:pic>
        <p:nvPicPr>
          <p:cNvPr id="4" name="il_fi" descr="http://us.123rf.com/400wm/400/400/eteimaging/eteimaging1108/eteimaging110800039/10440701-a-body-outline-with-crime-scene-tape-and-numbers.jpg"/>
          <p:cNvPicPr/>
          <p:nvPr/>
        </p:nvPicPr>
        <p:blipFill>
          <a:blip r:embed="rId2" cstate="print"/>
          <a:srcRect/>
          <a:stretch>
            <a:fillRect/>
          </a:stretch>
        </p:blipFill>
        <p:spPr bwMode="auto">
          <a:xfrm>
            <a:off x="5715000" y="4648200"/>
            <a:ext cx="3276600" cy="2209800"/>
          </a:xfrm>
          <a:prstGeom prst="rect">
            <a:avLst/>
          </a:prstGeom>
          <a:noFill/>
          <a:ln w="9525">
            <a:noFill/>
            <a:miter lim="800000"/>
            <a:headEnd/>
            <a:tailEnd/>
          </a:ln>
        </p:spPr>
      </p:pic>
      <p:pic>
        <p:nvPicPr>
          <p:cNvPr id="5" name="il_fi" descr="http://t1.gstatic.com/images?q=tbn:ANd9GcSO5pz5AyBjncc2tNXJaTfFvCagu8Ve3E5xjDLWMfysTtHkt92j4aPOAJnf9A"/>
          <p:cNvPicPr/>
          <p:nvPr/>
        </p:nvPicPr>
        <p:blipFill>
          <a:blip r:embed="rId3" cstate="print"/>
          <a:srcRect/>
          <a:stretch>
            <a:fillRect/>
          </a:stretch>
        </p:blipFill>
        <p:spPr bwMode="auto">
          <a:xfrm>
            <a:off x="5638800" y="457200"/>
            <a:ext cx="1685925" cy="723900"/>
          </a:xfrm>
          <a:prstGeom prst="rect">
            <a:avLst/>
          </a:prstGeom>
          <a:noFill/>
          <a:ln w="9525">
            <a:noFill/>
            <a:miter lim="800000"/>
            <a:headEnd/>
            <a:tailEnd/>
          </a:ln>
        </p:spPr>
      </p:pic>
      <p:pic>
        <p:nvPicPr>
          <p:cNvPr id="6" name="il_fi" descr="http://t1.gstatic.com/images?q=tbn:ANd9GcRyuSHFLFOfhlR5ZlYe3cRoFUnb47No-9riTh8B2kLpYayk3eXTvUIIpKAz"/>
          <p:cNvPicPr/>
          <p:nvPr/>
        </p:nvPicPr>
        <p:blipFill>
          <a:blip r:embed="rId4" cstate="print"/>
          <a:srcRect/>
          <a:stretch>
            <a:fillRect/>
          </a:stretch>
        </p:blipFill>
        <p:spPr bwMode="auto">
          <a:xfrm>
            <a:off x="228600" y="4953000"/>
            <a:ext cx="48101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586</TotalTime>
  <Words>488</Words>
  <Application>Microsoft Office PowerPoint</Application>
  <PresentationFormat>On-screen Show (4:3)</PresentationFormat>
  <Paragraphs>133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Types of american Law</vt:lpstr>
      <vt:lpstr>Types of Law</vt:lpstr>
      <vt:lpstr>Types of Law</vt:lpstr>
      <vt:lpstr>Types of Law</vt:lpstr>
      <vt:lpstr>Types of Law</vt:lpstr>
      <vt:lpstr>Types of Law</vt:lpstr>
      <vt:lpstr>Criminal justice</vt:lpstr>
      <vt:lpstr>Criminal Cases</vt:lpstr>
      <vt:lpstr>Types of Crimes</vt:lpstr>
      <vt:lpstr>Crimes Against People “Acts committed against a person’s body”</vt:lpstr>
      <vt:lpstr>Crimes Against People  “Acts committed against a person’s body” </vt:lpstr>
      <vt:lpstr>Crimes Against Property    “Acts committed against a person’s items” </vt:lpstr>
      <vt:lpstr>Victimless Crimes “Immoral acts, no victim except self” </vt:lpstr>
      <vt:lpstr>Crime Statistics (2007)</vt:lpstr>
      <vt:lpstr>PowerPoint Presentation</vt:lpstr>
      <vt:lpstr>Raleigh Crime Statistics</vt:lpstr>
      <vt:lpstr>PowerPoint Presentation</vt:lpstr>
      <vt:lpstr>PowerPoint Presentation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Branches of american Law</dc:title>
  <dc:creator>abartlett</dc:creator>
  <cp:lastModifiedBy>abartlett</cp:lastModifiedBy>
  <cp:revision>25</cp:revision>
  <dcterms:created xsi:type="dcterms:W3CDTF">2012-08-23T13:33:45Z</dcterms:created>
  <dcterms:modified xsi:type="dcterms:W3CDTF">2017-08-24T18:23:57Z</dcterms:modified>
</cp:coreProperties>
</file>