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57" r:id="rId4"/>
    <p:sldId id="258" r:id="rId5"/>
    <p:sldId id="261" r:id="rId6"/>
    <p:sldId id="262" r:id="rId7"/>
    <p:sldId id="260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0DB958-29A1-4C8E-B033-DD2D30824AC5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C33E37D-CC76-4A28-A1C4-6CC362A0D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ten+commandments+tablets&amp;um=1&amp;hl=en&amp;sa=X&amp;biw=1440&amp;bih=719&amp;tbm=isch&amp;tbnid=RBcXkplPuTty8M:&amp;imgrefurl=http://fbcogt.com/2011/09/29/sunday-scripture-october-2/&amp;docid=WUlsrBh9rqeCPM&amp;imgurl=http://fbcogt.com/wp-content/uploads/2011/09/10-God-Man.jpg.gif&amp;w=566&amp;h=476&amp;ei=J8kzUPyXJof48wTYv4HgBQ&amp;zoom=1&amp;iact=hc&amp;vpx=437&amp;vpy=210&amp;dur=6703&amp;hovh=206&amp;hovw=245&amp;tx=135&amp;ty=110&amp;sig=103858663020848058438&amp;page=1&amp;tbnh=115&amp;tbnw=137&amp;start=0&amp;ndsp=24&amp;ved=1t:429,r:18,s:0,i:20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K0LLaybEu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q=peace+clip+art&amp;start=103&amp;hl=en&amp;sa=X&amp;biw=1440&amp;bih=719&amp;tbm=isch&amp;prmd=imvns&amp;tbnid=lN_ulhm22Ty7wM:&amp;imgrefurl=http://juleesan.deviantart.com/art/Peace-PNG-Clip-Art-270283195&amp;docid=zDRXbqGMZT5e6M&amp;imgurl=http://fc07.deviantart.net/fs71/f/2011/325/7/e/peace_png_clip_art_by_juleesan-d4gx3uj.png&amp;w=1264&amp;h=608&amp;ei=2LwzUND_BYSY9QTI54CADg&amp;zoom=1&amp;iact=hc&amp;vpx=935&amp;vpy=96&amp;dur=1187&amp;hovh=156&amp;hovw=324&amp;tx=145&amp;ty=96&amp;sig=103858663020848058438&amp;page=5&amp;tbnh=109&amp;tbnw=227&amp;ndsp=27&amp;ved=1t:429,r:11,s:103,i:1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BsPbqmYwxs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jHPzuINEts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ZnohwZoTLj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Law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Goal 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8049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975100"/>
            <a:ext cx="2420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43600"/>
            <a:ext cx="18224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120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5 0.00972 L -0.36632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Legal Systems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457200" y="4038600"/>
            <a:ext cx="8534400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4267200"/>
            <a:ext cx="0" cy="4572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1981200"/>
            <a:ext cx="21339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Code of Hammurabi</a:t>
            </a:r>
            <a:endParaRPr lang="en-US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" y="48006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2000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4343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5200" y="4343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47800" y="48006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1500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48006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4724400"/>
            <a:ext cx="7553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500</a:t>
            </a:r>
            <a:r>
              <a:rPr lang="en-US" sz="1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BC</a:t>
            </a:r>
            <a:endParaRPr lang="en-US" sz="1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64820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64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866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10600" y="4267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05400" y="4724400"/>
            <a:ext cx="7906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AD </a:t>
            </a:r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9800" y="47244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81800" y="47244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1500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29600" y="4648200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2000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2819400"/>
            <a:ext cx="2003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Ten 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Commandments</a:t>
            </a:r>
            <a:endParaRPr lang="en-US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67200" y="3200400"/>
            <a:ext cx="18389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Justinian Code</a:t>
            </a:r>
            <a:endParaRPr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200" y="1600200"/>
            <a:ext cx="177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English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Common Law</a:t>
            </a:r>
            <a:endParaRPr lang="en-US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05600" y="2971800"/>
            <a:ext cx="1552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US 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Constitution</a:t>
            </a:r>
            <a:endParaRPr lang="en-US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00" y="2438400"/>
            <a:ext cx="1289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Napoleonic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Code</a:t>
            </a:r>
            <a:endParaRPr lang="en-US" sz="1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95400" y="22860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38400" y="33528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3505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53200" y="2184975"/>
            <a:ext cx="0" cy="192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467600" y="3505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3" idx="2"/>
          </p:cNvCxnSpPr>
          <p:nvPr/>
        </p:nvCxnSpPr>
        <p:spPr>
          <a:xfrm rot="5400000">
            <a:off x="7396472" y="3246704"/>
            <a:ext cx="1091625" cy="6445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l_fi" descr="http://cuwhist.files.wordpress.com/2010/01/1_1247272341_the-code-of-hammurab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106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rg_hi" descr="http://t3.gstatic.com/images?q=tbn:ANd9GcReU94j2cKmEjquFpLm7uSkm4Grngt1lF8j3cbfJEuZUlZ4Ypvel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752600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il_fi" descr="http://media-2.web.britannica.com/eb-media/37/100237-004-AB12BEA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981200"/>
            <a:ext cx="10048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l_fi" descr="http://www.greatermanchestermediation.com/wp-content/uploads/images/Law-book-clip-art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29540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Philosophical Influences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876800"/>
          </a:xfrm>
        </p:spPr>
        <p:txBody>
          <a:bodyPr/>
          <a:lstStyle/>
          <a:p>
            <a:r>
              <a:rPr lang="en-US" b="1" u="sng" dirty="0" smtClean="0"/>
              <a:t>John Locke </a:t>
            </a:r>
            <a:r>
              <a:rPr lang="en-US" dirty="0" smtClean="0"/>
              <a:t>(1600s)- argued people were born </a:t>
            </a:r>
          </a:p>
          <a:p>
            <a:r>
              <a:rPr lang="en-US" dirty="0" smtClean="0"/>
              <a:t>free, equal and independent and had </a:t>
            </a:r>
            <a:r>
              <a:rPr lang="en-US" b="1" u="sng" dirty="0" smtClean="0"/>
              <a:t>natural rights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Natural Rights</a:t>
            </a:r>
            <a:r>
              <a:rPr lang="en-US" dirty="0" smtClean="0"/>
              <a:t>- right to life, liberty and property and NO GOVERNMENT could take that away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52" y="3810001"/>
            <a:ext cx="264464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4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Philosophical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Thomas Hobbes </a:t>
            </a:r>
            <a:r>
              <a:rPr lang="en-US" dirty="0"/>
              <a:t>(1600s)- believed life would be chaos without government and law</a:t>
            </a:r>
          </a:p>
          <a:p>
            <a:endParaRPr lang="en-US" dirty="0"/>
          </a:p>
          <a:p>
            <a:r>
              <a:rPr lang="en-US" b="1" u="sng" dirty="0"/>
              <a:t>Social contract</a:t>
            </a:r>
            <a:r>
              <a:rPr lang="en-US" dirty="0"/>
              <a:t>- agreement among the people in a society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0" y="4572000"/>
            <a:ext cx="40782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805535"/>
            <a:ext cx="5396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Give up some rights for protections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2261520" y="3276259"/>
            <a:ext cx="786137" cy="9392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Questions…….To Turn 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two laws you think are “good” laws?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two laws you think are “bad” laws?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think religion should have any influence on law? Why/Why not?</a:t>
            </a:r>
            <a:endParaRPr lang="en-US" dirty="0"/>
          </a:p>
        </p:txBody>
      </p:sp>
      <p:pic>
        <p:nvPicPr>
          <p:cNvPr id="4" name="il_fi" descr="http://www.registerkbc67.com/wp-content/uploads/2012/05/kbc-6-ques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711" y="3975412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124200"/>
            <a:ext cx="817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Talk with your neighbor!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law?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egulations </a:t>
            </a:r>
            <a:r>
              <a:rPr lang="en-US" u="sng" dirty="0"/>
              <a:t>established</a:t>
            </a:r>
            <a:r>
              <a:rPr lang="en-US" dirty="0"/>
              <a:t> in a community by some authority and </a:t>
            </a:r>
            <a:r>
              <a:rPr lang="en-US" dirty="0" smtClean="0"/>
              <a:t>applies </a:t>
            </a:r>
            <a:r>
              <a:rPr lang="en-US" dirty="0"/>
              <a:t>to its </a:t>
            </a:r>
            <a:r>
              <a:rPr lang="en-US" dirty="0" smtClean="0"/>
              <a:t>people</a:t>
            </a:r>
          </a:p>
          <a:p>
            <a:endParaRPr lang="en-US" dirty="0"/>
          </a:p>
          <a:p>
            <a:r>
              <a:rPr lang="en-US" dirty="0" smtClean="0"/>
              <a:t>Could be </a:t>
            </a:r>
            <a:r>
              <a:rPr lang="en-US" u="sng" dirty="0" smtClean="0"/>
              <a:t>written </a:t>
            </a:r>
            <a:r>
              <a:rPr lang="en-US" u="sng" dirty="0"/>
              <a:t>or </a:t>
            </a:r>
            <a:r>
              <a:rPr lang="en-US" u="sng" dirty="0" smtClean="0"/>
              <a:t>custom </a:t>
            </a:r>
          </a:p>
          <a:p>
            <a:endParaRPr lang="en-US" dirty="0" smtClean="0"/>
          </a:p>
          <a:p>
            <a:r>
              <a:rPr lang="en-US" dirty="0" smtClean="0"/>
              <a:t> Recognized </a:t>
            </a:r>
            <a:r>
              <a:rPr lang="en-US" dirty="0"/>
              <a:t>and </a:t>
            </a:r>
            <a:r>
              <a:rPr lang="en-US" u="sng" dirty="0"/>
              <a:t>enforced</a:t>
            </a:r>
            <a:r>
              <a:rPr lang="en-US" dirty="0"/>
              <a:t> by judicial decision. </a:t>
            </a:r>
          </a:p>
        </p:txBody>
      </p:sp>
      <p:pic>
        <p:nvPicPr>
          <p:cNvPr id="3074" name="Picture 2" descr="C:\Users\Tina\AppData\Local\Microsoft\Windows\Temporary Internet Files\Content.IE5\3DCXZM9C\MC9000546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626429"/>
            <a:ext cx="1669687" cy="20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na\AppData\Local\Microsoft\Windows\Temporary Internet Files\Content.IE5\3DCXZM9C\MC900300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82170"/>
            <a:ext cx="2530555" cy="1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ina\AppData\Local\Microsoft\Windows\Temporary Internet Files\Content.IE5\7A5P1HE8\MC9001495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27" y="533400"/>
            <a:ext cx="2359525" cy="15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87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What is the purpose of law?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u="sng" dirty="0"/>
              <a:t>public </a:t>
            </a:r>
            <a:r>
              <a:rPr lang="en-US" u="sng" dirty="0" smtClean="0"/>
              <a:t>health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u="sng" dirty="0" smtClean="0"/>
              <a:t>safety</a:t>
            </a:r>
            <a:r>
              <a:rPr lang="en-US" dirty="0"/>
              <a:t>, and </a:t>
            </a:r>
            <a:r>
              <a:rPr lang="en-US" dirty="0" smtClean="0"/>
              <a:t>“</a:t>
            </a:r>
            <a:r>
              <a:rPr lang="en-US" u="sng" dirty="0" smtClean="0"/>
              <a:t>morals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dvance </a:t>
            </a:r>
            <a:r>
              <a:rPr lang="en-US" dirty="0"/>
              <a:t>the general welfare—including, </a:t>
            </a:r>
            <a:r>
              <a:rPr lang="en-US" dirty="0" smtClean="0"/>
              <a:t>protecting </a:t>
            </a:r>
            <a:r>
              <a:rPr lang="en-US" dirty="0"/>
              <a:t>people's fundamental rights and basic liberties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Protect basic </a:t>
            </a:r>
            <a:r>
              <a:rPr lang="en-US" u="sng" dirty="0" smtClean="0"/>
              <a:t>Human Rights</a:t>
            </a:r>
            <a:endParaRPr lang="en-US" u="sng" dirty="0"/>
          </a:p>
          <a:p>
            <a:endParaRPr lang="en-US" dirty="0"/>
          </a:p>
        </p:txBody>
      </p:sp>
      <p:pic>
        <p:nvPicPr>
          <p:cNvPr id="2050" name="Picture 2" descr="C:\Users\Tina\AppData\Local\Microsoft\Windows\Temporary Internet Files\Content.IE5\7A5P1HE8\MM900283031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na\AppData\Local\Microsoft\Windows\Temporary Internet Files\Content.IE5\0YDW758N\MC9004136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474206" cy="14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ina\AppData\Local\Microsoft\Windows\Temporary Internet Files\Content.IE5\7A5P1HE8\MP9003987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457457" cy="8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ina\AppData\Local\Microsoft\Windows\Temporary Internet Files\Content.IE5\8AYE1OPM\MC90025051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17" y="4419600"/>
            <a:ext cx="1502166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2743200"/>
            <a:ext cx="2933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How do we decide </a:t>
            </a:r>
          </a:p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what is “moral”?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13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Rule of Law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that the </a:t>
            </a:r>
            <a:r>
              <a:rPr lang="en-US" u="sng" dirty="0" smtClean="0"/>
              <a:t>law applies to everyone</a:t>
            </a:r>
            <a:r>
              <a:rPr lang="en-US" dirty="0" smtClean="0"/>
              <a:t>, even those who govern</a:t>
            </a:r>
            <a:endParaRPr lang="en-US" dirty="0"/>
          </a:p>
        </p:txBody>
      </p:sp>
      <p:pic>
        <p:nvPicPr>
          <p:cNvPr id="4103" name="Picture 7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438400" cy="244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ina\AppData\Local\Microsoft\Windows\Temporary Internet Files\Content.IE5\0YDW758N\MC9001493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63774" cy="24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73436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Law applies!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362199"/>
            <a:ext cx="51022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20022367">
            <a:off x="3520440" y="465728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757">
            <a:off x="7909295" y="3402012"/>
            <a:ext cx="10112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7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/>
          <a:lstStyle/>
          <a:p>
            <a:r>
              <a:rPr lang="en-US" u="sng" dirty="0" smtClean="0"/>
              <a:t>What should laws do?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</a:t>
            </a:r>
            <a:r>
              <a:rPr lang="en-US" u="sng" dirty="0" smtClean="0"/>
              <a:t>peace</a:t>
            </a:r>
          </a:p>
          <a:p>
            <a:endParaRPr lang="en-US" dirty="0" smtClean="0"/>
          </a:p>
          <a:p>
            <a:r>
              <a:rPr lang="en-US" dirty="0" smtClean="0"/>
              <a:t>Prevent </a:t>
            </a:r>
            <a:r>
              <a:rPr lang="en-US" u="sng" dirty="0" smtClean="0"/>
              <a:t>violent acts</a:t>
            </a:r>
          </a:p>
          <a:p>
            <a:endParaRPr lang="en-US" dirty="0" smtClean="0"/>
          </a:p>
          <a:p>
            <a:r>
              <a:rPr lang="en-US" dirty="0" smtClean="0"/>
              <a:t>Discourage </a:t>
            </a:r>
            <a:r>
              <a:rPr lang="en-US" u="sng" dirty="0" smtClean="0"/>
              <a:t>potential or future </a:t>
            </a:r>
            <a:r>
              <a:rPr lang="en-US" dirty="0" smtClean="0"/>
              <a:t>criminals</a:t>
            </a:r>
          </a:p>
          <a:p>
            <a:endParaRPr lang="en-US" dirty="0" smtClean="0"/>
          </a:p>
          <a:p>
            <a:r>
              <a:rPr lang="en-US" u="sng" dirty="0" smtClean="0"/>
              <a:t>Resolve disagreements </a:t>
            </a:r>
            <a:r>
              <a:rPr lang="en-US" dirty="0" smtClean="0"/>
              <a:t>over money, property, contracts and other </a:t>
            </a:r>
            <a:r>
              <a:rPr lang="en-US" u="sng" dirty="0" smtClean="0"/>
              <a:t>noncriminal</a:t>
            </a:r>
            <a:r>
              <a:rPr lang="en-US" dirty="0" smtClean="0"/>
              <a:t> matters</a:t>
            </a:r>
          </a:p>
          <a:p>
            <a:endParaRPr lang="en-US" dirty="0" smtClean="0"/>
          </a:p>
        </p:txBody>
      </p:sp>
      <p:pic>
        <p:nvPicPr>
          <p:cNvPr id="6" name="rg_hi" descr="http://t2.gstatic.com/images?q=tbn:ANd9GcTYyduxmTLip5liIdI9F3grzTlG96dyZallYAIAxFjSRmTAYgL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1.gstatic.com/images?q=tbn:ANd9GcSuDpuGElMMK4tie3iaez11lMW-8kHqQASbhWKXbyLeXA4DOhOMWz9QZgn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nl.dreamstime.com/argument-thumb25349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9530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What makes a law a Good law?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/>
              <a:t>Fair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Reasonable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Understandable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Enforceable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l_fi" descr="http://www.clipartguide.com/_small/0808-0806-1216-57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70325"/>
            <a:ext cx="16033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Sources of American Law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hlinkClick r:id="rId2"/>
              </a:rPr>
              <a:t>Code of Hammurabi</a:t>
            </a:r>
            <a:r>
              <a:rPr lang="en-US" dirty="0" smtClean="0"/>
              <a:t>- first known system of written</a:t>
            </a:r>
          </a:p>
          <a:p>
            <a:pPr marL="0" indent="0">
              <a:buNone/>
            </a:pPr>
            <a:r>
              <a:rPr lang="en-US" dirty="0" smtClean="0"/>
              <a:t> laws</a:t>
            </a:r>
          </a:p>
          <a:p>
            <a:endParaRPr lang="en-US" dirty="0" smtClean="0"/>
          </a:p>
          <a:p>
            <a:r>
              <a:rPr lang="en-US" u="sng" dirty="0" smtClean="0"/>
              <a:t>Ten Commandments-</a:t>
            </a:r>
            <a:r>
              <a:rPr lang="en-US" dirty="0" smtClean="0"/>
              <a:t> Hebrew Bible “God’s laws”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Roman </a:t>
            </a:r>
            <a:r>
              <a:rPr lang="en-US" u="sng" dirty="0"/>
              <a:t>Law</a:t>
            </a:r>
            <a:r>
              <a:rPr lang="en-US" dirty="0"/>
              <a:t>-</a:t>
            </a:r>
            <a:r>
              <a:rPr lang="en-US" i="1" u="sng" dirty="0"/>
              <a:t>Jurisprudence</a:t>
            </a:r>
            <a:r>
              <a:rPr lang="en-US" dirty="0"/>
              <a:t>: the study of law. Roman judges studied and interpreted the laws of </a:t>
            </a:r>
            <a:r>
              <a:rPr lang="en-US" dirty="0" smtClean="0"/>
              <a:t>Rome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28" y="10886"/>
            <a:ext cx="145137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64" y="1981200"/>
            <a:ext cx="1506636" cy="19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2" y="4572000"/>
            <a:ext cx="3048000" cy="219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7302" y="5257800"/>
            <a:ext cx="432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hlinkClick r:id="rId6"/>
              </a:rPr>
              <a:t>Ten Updated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3074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Sources of American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Justinian Code</a:t>
            </a:r>
            <a:r>
              <a:rPr lang="en-US" dirty="0"/>
              <a:t>- Emperor Justinian of Eastern Roman Empire has all existing laws and decrees written down in a single document.</a:t>
            </a:r>
          </a:p>
          <a:p>
            <a:endParaRPr lang="en-US" dirty="0"/>
          </a:p>
          <a:p>
            <a:r>
              <a:rPr lang="en-US" b="1" u="sng" dirty="0"/>
              <a:t>English Law</a:t>
            </a:r>
            <a:r>
              <a:rPr lang="en-US" dirty="0"/>
              <a:t>-based on traditions and precedent.  Not all laws written down.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16802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96" y="4038600"/>
            <a:ext cx="401510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5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u="sng" dirty="0" smtClean="0"/>
              <a:t>English Law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</a:t>
            </a:r>
            <a:r>
              <a:rPr lang="en-US" b="1" u="sng" dirty="0" smtClean="0"/>
              <a:t>common law </a:t>
            </a:r>
            <a:r>
              <a:rPr lang="en-US" dirty="0" smtClean="0"/>
              <a:t>or law based on court decision</a:t>
            </a:r>
          </a:p>
          <a:p>
            <a:endParaRPr lang="en-US" dirty="0" smtClean="0"/>
          </a:p>
          <a:p>
            <a:r>
              <a:rPr lang="en-US" b="1" u="sng" dirty="0" smtClean="0"/>
              <a:t>Precedent</a:t>
            </a:r>
            <a:r>
              <a:rPr lang="en-US" dirty="0" smtClean="0"/>
              <a:t>- judges look in books for a similar case and follow that earlier ruling</a:t>
            </a:r>
          </a:p>
          <a:p>
            <a:endParaRPr lang="en-US" dirty="0" smtClean="0"/>
          </a:p>
          <a:p>
            <a:r>
              <a:rPr lang="en-US" b="1" u="sng" dirty="0" smtClean="0"/>
              <a:t>Magna </a:t>
            </a:r>
            <a:r>
              <a:rPr lang="en-US" b="1" u="sng" dirty="0" err="1" smtClean="0"/>
              <a:t>Carta</a:t>
            </a:r>
            <a:r>
              <a:rPr lang="en-US" dirty="0" smtClean="0"/>
              <a:t>(1215)- established even the king must follow the law</a:t>
            </a:r>
          </a:p>
          <a:p>
            <a:endParaRPr lang="en-US" dirty="0" smtClean="0"/>
          </a:p>
          <a:p>
            <a:r>
              <a:rPr lang="en-US" b="1" u="sng" dirty="0" smtClean="0"/>
              <a:t>Statute</a:t>
            </a:r>
            <a:r>
              <a:rPr lang="en-US" dirty="0" smtClean="0"/>
              <a:t>- law written by a legislative branch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Trial by </a:t>
            </a:r>
            <a:r>
              <a:rPr lang="en-US" dirty="0" smtClean="0"/>
              <a:t>jury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u="sng" dirty="0" smtClean="0">
                <a:hlinkClick r:id="rId2"/>
              </a:rPr>
              <a:t>Innocent</a:t>
            </a:r>
            <a:r>
              <a:rPr lang="en-US" dirty="0" smtClean="0"/>
              <a:t> </a:t>
            </a:r>
            <a:r>
              <a:rPr lang="en-US" dirty="0"/>
              <a:t>until proven </a:t>
            </a:r>
            <a:r>
              <a:rPr lang="en-US" dirty="0" smtClean="0"/>
              <a:t>guilty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il_fi" descr="http://www.aisa.org.za/images/clipart/acc_jud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14800"/>
            <a:ext cx="2438400" cy="260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0.gstatic.com/images?q=tbn:ANd9GcSyd8aJo_Enc405521J5dfqYzOPA1uL6lHxuz2WCebKZML8VqAp2RUePIZ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565</TotalTime>
  <Words>417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Introduction to Law</vt:lpstr>
      <vt:lpstr>What is law?</vt:lpstr>
      <vt:lpstr>What is the purpose of law?</vt:lpstr>
      <vt:lpstr>Rule of Law</vt:lpstr>
      <vt:lpstr>What should laws do?</vt:lpstr>
      <vt:lpstr>What makes a law a Good law?</vt:lpstr>
      <vt:lpstr>Sources of American Law</vt:lpstr>
      <vt:lpstr>Sources of American Law</vt:lpstr>
      <vt:lpstr>English Law</vt:lpstr>
      <vt:lpstr>Development of Legal Systems</vt:lpstr>
      <vt:lpstr>Philosophical Influences</vt:lpstr>
      <vt:lpstr>Philosophical Influences</vt:lpstr>
      <vt:lpstr>Questions…….To Turn In!</vt:lpstr>
    </vt:vector>
  </TitlesOfParts>
  <Company>Meredith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Law</dc:title>
  <dc:creator>Tina</dc:creator>
  <cp:lastModifiedBy>abartlett</cp:lastModifiedBy>
  <cp:revision>28</cp:revision>
  <dcterms:created xsi:type="dcterms:W3CDTF">2012-08-21T01:28:52Z</dcterms:created>
  <dcterms:modified xsi:type="dcterms:W3CDTF">2017-08-29T19:35:07Z</dcterms:modified>
</cp:coreProperties>
</file>