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57" r:id="rId4"/>
    <p:sldId id="260" r:id="rId5"/>
    <p:sldId id="271" r:id="rId6"/>
    <p:sldId id="272" r:id="rId7"/>
    <p:sldId id="263" r:id="rId8"/>
    <p:sldId id="273" r:id="rId9"/>
    <p:sldId id="256" r:id="rId10"/>
    <p:sldId id="262" r:id="rId11"/>
    <p:sldId id="274" r:id="rId12"/>
    <p:sldId id="275" r:id="rId13"/>
    <p:sldId id="261" r:id="rId14"/>
    <p:sldId id="276" r:id="rId15"/>
    <p:sldId id="258" r:id="rId16"/>
    <p:sldId id="259" r:id="rId17"/>
    <p:sldId id="277" r:id="rId18"/>
    <p:sldId id="264" r:id="rId19"/>
    <p:sldId id="278" r:id="rId20"/>
    <p:sldId id="279" r:id="rId21"/>
    <p:sldId id="266" r:id="rId22"/>
    <p:sldId id="267" r:id="rId23"/>
    <p:sldId id="270" r:id="rId24"/>
    <p:sldId id="268" r:id="rId25"/>
    <p:sldId id="280" r:id="rId26"/>
    <p:sldId id="269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461F-3F14-4B83-86B7-CCD1382FCFF9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24A6-F387-4BB9-9D75-F4AFC670F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Civilization Begins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met.csus.edu/imet8/martin/pselements/image/mesopota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6685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First sail boats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nlcs.k12.in.us/oljrhi/brown/mesopotamia/phoenecian-ship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89" r="108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dirty="0" smtClean="0"/>
              <a:t>Creations of City-States</a:t>
            </a:r>
          </a:p>
          <a:p>
            <a:pPr lvl="0"/>
            <a:r>
              <a:rPr lang="en-US" dirty="0" smtClean="0"/>
              <a:t>By 3000BC  the Sumerians had built numerous cities that were surrounded by land called </a:t>
            </a:r>
            <a:r>
              <a:rPr lang="en-US" b="1" u="sng" dirty="0" smtClean="0"/>
              <a:t>city-states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Earliest governments were controlled by the priest</a:t>
            </a:r>
            <a:endParaRPr lang="en-US" b="1" dirty="0" smtClean="0"/>
          </a:p>
          <a:p>
            <a:pPr lvl="0"/>
            <a:r>
              <a:rPr lang="en-US" dirty="0" smtClean="0"/>
              <a:t>Set up hierarchy or ranks in society</a:t>
            </a:r>
            <a:endParaRPr lang="en-US" b="1" dirty="0" smtClean="0"/>
          </a:p>
          <a:p>
            <a:pPr lvl="0"/>
            <a:r>
              <a:rPr lang="en-US" dirty="0" smtClean="0"/>
              <a:t>During times of war the priest was not in control, a commander was in charge</a:t>
            </a:r>
            <a:endParaRPr lang="en-US" b="1" dirty="0" smtClean="0"/>
          </a:p>
          <a:p>
            <a:pPr lvl="0"/>
            <a:r>
              <a:rPr lang="en-US" dirty="0" smtClean="0"/>
              <a:t>In time some military rulers became full time rulers who eventually passed their thrown down to their sons (a series of rulers from a single family is a </a:t>
            </a:r>
            <a:r>
              <a:rPr lang="en-US" b="1" u="sng" dirty="0" smtClean="0"/>
              <a:t>dynasty</a:t>
            </a:r>
            <a:r>
              <a:rPr lang="en-US" dirty="0" smtClean="0"/>
              <a:t>)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304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First Empire Builders</a:t>
            </a:r>
          </a:p>
          <a:p>
            <a:pPr lvl="0"/>
            <a:r>
              <a:rPr lang="en-US" b="1" u="sng" dirty="0" smtClean="0"/>
              <a:t>Sargon</a:t>
            </a:r>
            <a:r>
              <a:rPr lang="en-US" dirty="0" smtClean="0"/>
              <a:t> of Akkad</a:t>
            </a:r>
            <a:endParaRPr lang="en-US" b="1" dirty="0" smtClean="0"/>
          </a:p>
          <a:p>
            <a:pPr lvl="0"/>
            <a:r>
              <a:rPr lang="en-US" b="1" u="sng" dirty="0" smtClean="0"/>
              <a:t>Sargon</a:t>
            </a:r>
            <a:r>
              <a:rPr lang="en-US" dirty="0" smtClean="0"/>
              <a:t> defeated the city-states of Sumer</a:t>
            </a:r>
            <a:endParaRPr lang="en-US" b="1" dirty="0" smtClean="0"/>
          </a:p>
          <a:p>
            <a:pPr lvl="0"/>
            <a:r>
              <a:rPr lang="en-US" b="1" u="sng" dirty="0" smtClean="0"/>
              <a:t>Sargon</a:t>
            </a:r>
            <a:r>
              <a:rPr lang="en-US" dirty="0" smtClean="0"/>
              <a:t>, leader of the </a:t>
            </a:r>
            <a:r>
              <a:rPr lang="en-US" dirty="0" err="1" smtClean="0"/>
              <a:t>Akkadians</a:t>
            </a:r>
            <a:r>
              <a:rPr lang="en-US" dirty="0" smtClean="0"/>
              <a:t> created the first </a:t>
            </a:r>
            <a:r>
              <a:rPr lang="en-US" b="1" u="sng" dirty="0" smtClean="0"/>
              <a:t>empire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 descr="http://www.wadsworth.com/religion_d/special_features/popups/maps/matthews_world/images/w105.jpg"/>
          <p:cNvPicPr>
            <a:picLocks noChangeAspect="1" noChangeArrowheads="1"/>
          </p:cNvPicPr>
          <p:nvPr/>
        </p:nvPicPr>
        <p:blipFill>
          <a:blip r:embed="rId2" cstate="print"/>
          <a:srcRect t="10557" b="10557"/>
          <a:stretch>
            <a:fillRect/>
          </a:stretch>
        </p:blipFill>
        <p:spPr bwMode="auto">
          <a:xfrm>
            <a:off x="3505200" y="2705100"/>
            <a:ext cx="55372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566738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Sargon</a:t>
            </a:r>
            <a:r>
              <a:rPr lang="en-US" sz="2800" dirty="0" smtClean="0"/>
              <a:t>-leader of the </a:t>
            </a:r>
            <a:r>
              <a:rPr lang="en-US" sz="2800" dirty="0"/>
              <a:t>A</a:t>
            </a:r>
            <a:r>
              <a:rPr lang="en-US" sz="2800" dirty="0" smtClean="0"/>
              <a:t>morites; first empire builder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867400"/>
            <a:ext cx="5486400" cy="804862"/>
          </a:xfrm>
        </p:spPr>
        <p:txBody>
          <a:bodyPr/>
          <a:lstStyle/>
          <a:p>
            <a:endParaRPr lang="en-US"/>
          </a:p>
        </p:txBody>
      </p:sp>
      <p:pic>
        <p:nvPicPr>
          <p:cNvPr id="18434" name="Picture 2" descr="http://mesopotamia3.tripod.com/sargon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250" b="20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Babylonian Empire</a:t>
            </a:r>
          </a:p>
          <a:p>
            <a:pPr lvl="0"/>
            <a:r>
              <a:rPr lang="en-US" dirty="0" smtClean="0"/>
              <a:t>Nomadic warriors known as Amorites invaded Mesopotamia</a:t>
            </a:r>
            <a:endParaRPr lang="en-US" b="1" dirty="0" smtClean="0"/>
          </a:p>
          <a:p>
            <a:pPr lvl="0"/>
            <a:r>
              <a:rPr lang="en-US" dirty="0" smtClean="0"/>
              <a:t>It’s capital city was Babylon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              Babylon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o2.wordpress.com/?id=725X1342&amp;site=warandgame.wordpress.com&amp;url=http%3A%2F%2Fwarandgame.files.wordpress.com%2F2008%2F09%2Fbabylon.jpg&amp;sref=http%3A%2F%2Fwarandgame.wordpress.com%2F2008%2F09%2F03%2Fbabylon%2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Hanging Gardens of Babylon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of the 7 wonders of the world</a:t>
            </a:r>
            <a:endParaRPr lang="en-US" sz="2400" dirty="0"/>
          </a:p>
        </p:txBody>
      </p:sp>
      <p:pic>
        <p:nvPicPr>
          <p:cNvPr id="16386" name="Picture 2" descr="http://knowledgenews.net/images/7wonders-hanging_gardens_of_babyl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85" r="49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600" b="1" dirty="0" smtClean="0"/>
              <a:t>Hammurabi</a:t>
            </a:r>
          </a:p>
          <a:p>
            <a:pPr lvl="0"/>
            <a:r>
              <a:rPr lang="en-US" dirty="0" smtClean="0"/>
              <a:t>Leader of the Babylonians from 1792BC -1750BC</a:t>
            </a:r>
            <a:endParaRPr lang="en-US" b="1" dirty="0" smtClean="0"/>
          </a:p>
          <a:p>
            <a:pPr lvl="0"/>
            <a:r>
              <a:rPr lang="en-US" dirty="0" smtClean="0"/>
              <a:t>Wrote the first ever code of laws called </a:t>
            </a:r>
            <a:r>
              <a:rPr lang="en-US" b="1" u="sng" dirty="0" smtClean="0"/>
              <a:t>Hammurabi’s Code</a:t>
            </a:r>
            <a:endParaRPr lang="en-US" b="1" dirty="0" smtClean="0"/>
          </a:p>
          <a:p>
            <a:pPr lvl="0"/>
            <a:r>
              <a:rPr lang="en-US" dirty="0" smtClean="0"/>
              <a:t>282 laws written on stones placed around the city</a:t>
            </a:r>
            <a:endParaRPr lang="en-US" b="1" dirty="0" smtClean="0"/>
          </a:p>
          <a:p>
            <a:pPr lvl="0"/>
            <a:r>
              <a:rPr lang="en-US" dirty="0" smtClean="0"/>
              <a:t>Code applied to everyone but not necessarily fair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Code of Hammurabi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prostitution.procon.org/files/prostitutionimages/hammurab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559" b="2455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Other Great People of the time</a:t>
            </a:r>
          </a:p>
          <a:p>
            <a:pPr lvl="0">
              <a:buNone/>
            </a:pPr>
            <a:r>
              <a:rPr lang="en-US" dirty="0" smtClean="0"/>
              <a:t>Phoenicians </a:t>
            </a:r>
            <a:endParaRPr lang="en-US" b="1" dirty="0" smtClean="0"/>
          </a:p>
          <a:p>
            <a:pPr lvl="0"/>
            <a:r>
              <a:rPr lang="en-US" dirty="0" smtClean="0"/>
              <a:t>Trademark purple dye</a:t>
            </a:r>
            <a:endParaRPr lang="en-US" b="1" dirty="0" smtClean="0"/>
          </a:p>
          <a:p>
            <a:pPr lvl="0"/>
            <a:r>
              <a:rPr lang="en-US" dirty="0" smtClean="0"/>
              <a:t>Alphabet: needed a simple alphabet to ease the burden of record keeping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il_fi" descr="http://news.nationalgeographic.com/news/bigphotos/images/081030-phoenician-dna-genographic-missions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lgic.org/lebanonphotos_files/phonicia/phoenicia_1000b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lebanon2000.com/images/phonecia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03860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Fertile Crescent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72000"/>
            <a:ext cx="5486400" cy="190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u="sng" dirty="0" smtClean="0"/>
              <a:t>Ancient </a:t>
            </a:r>
            <a:r>
              <a:rPr lang="en-US" sz="2200" b="1" u="sng" dirty="0" smtClean="0"/>
              <a:t>Fertile Crescent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/>
              <a:t>Area  between the Persian Gulf and the Mediterranean Sea</a:t>
            </a:r>
            <a:endParaRPr lang="en-US" sz="2200" b="1" dirty="0" smtClean="0"/>
          </a:p>
          <a:p>
            <a:pPr lvl="0">
              <a:buFont typeface="Wingdings" pitchFamily="2" charset="2"/>
              <a:buChar char="§"/>
            </a:pPr>
            <a:r>
              <a:rPr lang="en-US" sz="2200" dirty="0" smtClean="0"/>
              <a:t>Tigris and Euphrates Rivers</a:t>
            </a:r>
            <a:endParaRPr lang="en-US" sz="2200" b="1" dirty="0" smtClean="0"/>
          </a:p>
          <a:p>
            <a:pPr lvl="0">
              <a:buFont typeface="Wingdings" pitchFamily="2" charset="2"/>
              <a:buChar char="§"/>
            </a:pPr>
            <a:r>
              <a:rPr lang="en-US" sz="2200" b="1" u="sng" dirty="0" smtClean="0"/>
              <a:t>Mesopotamia</a:t>
            </a:r>
            <a:r>
              <a:rPr lang="en-US" sz="2200" dirty="0" smtClean="0"/>
              <a:t>- the region that lies between the two rivers</a:t>
            </a:r>
            <a:endParaRPr lang="en-US" sz="2200" b="1" dirty="0" smtClean="0"/>
          </a:p>
          <a:p>
            <a:endParaRPr lang="en-US" dirty="0"/>
          </a:p>
        </p:txBody>
      </p:sp>
      <p:pic>
        <p:nvPicPr>
          <p:cNvPr id="22530" name="Picture 2" descr="http://www.public.iastate.edu/~cfford/fertile%20crescen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27" b="18027"/>
          <a:stretch>
            <a:fillRect/>
          </a:stretch>
        </p:blipFill>
        <p:spPr bwMode="auto">
          <a:xfrm>
            <a:off x="1752600" y="762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Assyrians</a:t>
            </a:r>
          </a:p>
          <a:p>
            <a:pPr lvl="0"/>
            <a:r>
              <a:rPr lang="en-US" dirty="0" smtClean="0"/>
              <a:t>First to outfit an army</a:t>
            </a:r>
            <a:endParaRPr lang="en-US" b="1" dirty="0" smtClean="0"/>
          </a:p>
          <a:p>
            <a:pPr lvl="0"/>
            <a:r>
              <a:rPr lang="en-US" dirty="0" smtClean="0"/>
              <a:t>Terrorized their enemies</a:t>
            </a:r>
            <a:endParaRPr lang="en-US" b="1" dirty="0" smtClean="0"/>
          </a:p>
          <a:p>
            <a:pPr lvl="0"/>
            <a:r>
              <a:rPr lang="en-US" dirty="0" smtClean="0"/>
              <a:t>Built the world’s largest library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il_fi" descr="http://upload.wikimedia.org/wikipedia/commons/c/c1/Map_of_Assyr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siue.edu/COSTUMES/images/PLATE2A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420" y="152400"/>
            <a:ext cx="3116580" cy="46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Assyrian weapons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www.touregypt.net/images/touregypt/warb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24" r="155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Assyrian Empire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karenswhimsy.com/public-domain-images/assyrian-empire/images/assyrian-empire-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79" r="58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Assyrain</a:t>
            </a:r>
            <a:r>
              <a:rPr lang="en-US" sz="3600" dirty="0" smtClean="0"/>
              <a:t> chariot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thelittletinsoldier.com/catalog/images/GAS1%20Assyrian%20Chario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16" r="74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</a:t>
            </a:r>
            <a:r>
              <a:rPr lang="en-US" sz="4800" dirty="0" smtClean="0"/>
              <a:t>ssyrian library</a:t>
            </a:r>
            <a:endParaRPr lang="en-US" sz="4800" dirty="0"/>
          </a:p>
        </p:txBody>
      </p:sp>
      <p:pic>
        <p:nvPicPr>
          <p:cNvPr id="26626" name="Picture 2" descr="http://www.ancientmetaphysics.com/images/Lg_Assyrian_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486900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>
              <a:buNone/>
            </a:pPr>
            <a:r>
              <a:rPr lang="en-US" sz="3600" b="1" dirty="0" smtClean="0"/>
              <a:t>Persians</a:t>
            </a:r>
          </a:p>
          <a:p>
            <a:pPr lvl="0"/>
            <a:r>
              <a:rPr lang="en-US" dirty="0" smtClean="0"/>
              <a:t>Divided the empire into </a:t>
            </a:r>
            <a:r>
              <a:rPr lang="en-US" b="1" u="sng" dirty="0" smtClean="0"/>
              <a:t>satraps</a:t>
            </a:r>
            <a:endParaRPr lang="en-US" b="1" dirty="0" smtClean="0"/>
          </a:p>
          <a:p>
            <a:pPr lvl="0"/>
            <a:r>
              <a:rPr lang="en-US" dirty="0" smtClean="0"/>
              <a:t>Used  coins for money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il_fi" descr="http://www.farsinet.com/persiansinbible/images/persian_empi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583555" cy="331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Persian coins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anythinganywhere.com/commerce/coins/coinpics/anc-sas-shapi-ma826-1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690" r="186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Persian Rugs</a:t>
            </a:r>
            <a:endParaRPr lang="en-US" sz="6000" dirty="0"/>
          </a:p>
        </p:txBody>
      </p:sp>
      <p:pic>
        <p:nvPicPr>
          <p:cNvPr id="4" name="il_fi" descr="http://www.rugs-oriental.net/images/Antique-Persian-Ru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ersiancarpetguide.com/sw-asia/Rugs/Persian/Kashmar_Rugs/images/Kashmar_Ru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00291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715000"/>
            <a:ext cx="5746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Cost around $1,500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5900" y="22479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6995" y="2248807"/>
            <a:ext cx="4724402" cy="3543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058" y="7493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29200"/>
            <a:ext cx="5486400" cy="160020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Sumer </a:t>
            </a:r>
          </a:p>
          <a:p>
            <a:pPr lvl="0"/>
            <a:r>
              <a:rPr lang="en-US" sz="2000" dirty="0" smtClean="0"/>
              <a:t>First civilization started here (present day Iraq)</a:t>
            </a:r>
            <a:endParaRPr lang="en-US" sz="2000" b="1" dirty="0" smtClean="0"/>
          </a:p>
          <a:p>
            <a:pPr lvl="0"/>
            <a:r>
              <a:rPr lang="en-US" sz="2000" dirty="0" smtClean="0"/>
              <a:t>people  called Sumerians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5" name="Picture Placeholder 4" descr="http://symonsez.files.wordpress.com/2010/01/mesopotamia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7056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486400" cy="5667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City-States of Mesopotamia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48200"/>
            <a:ext cx="5486400" cy="182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 smtClean="0"/>
              <a:t>Key Traits of a civilizations</a:t>
            </a:r>
          </a:p>
          <a:p>
            <a:pPr lvl="0"/>
            <a:r>
              <a:rPr lang="en-US" sz="2000" b="1" dirty="0" smtClean="0"/>
              <a:t>Cities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Major difference between a city and a village is </a:t>
            </a:r>
            <a:r>
              <a:rPr lang="en-US" sz="2000" b="1" u="sng" dirty="0" smtClean="0"/>
              <a:t>trade.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/>
              <a:t>Citizens depended on trade to make money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17410" name="Picture 2" descr="http://www.wadsworth.com/religion_d/special_features/popups/maps/matthews_world/images/w1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557" b="10557"/>
          <a:stretch>
            <a:fillRect/>
          </a:stretch>
        </p:blipFill>
        <p:spPr bwMode="auto">
          <a:xfrm>
            <a:off x="1752600" y="533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Key Traits of a civilizations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b="1" dirty="0" smtClean="0"/>
              <a:t>Specialized Workers</a:t>
            </a:r>
          </a:p>
          <a:p>
            <a:pPr lvl="0"/>
            <a:r>
              <a:rPr lang="en-US" dirty="0" smtClean="0"/>
              <a:t>Each person was responsible for one job</a:t>
            </a:r>
            <a:endParaRPr lang="en-US" b="1" dirty="0" smtClean="0"/>
          </a:p>
          <a:p>
            <a:pPr lvl="0"/>
            <a:r>
              <a:rPr lang="en-US" b="1" u="sng" dirty="0" smtClean="0"/>
              <a:t>Artisans</a:t>
            </a:r>
            <a:r>
              <a:rPr lang="en-US" dirty="0" smtClean="0"/>
              <a:t>: skilled workers who made goods by hand</a:t>
            </a:r>
            <a:endParaRPr lang="en-US" b="1" dirty="0" smtClean="0"/>
          </a:p>
          <a:p>
            <a:pPr lvl="0"/>
            <a:r>
              <a:rPr lang="en-US" dirty="0" smtClean="0"/>
              <a:t>Scribes, schoolmasters, merchants, priest, potters</a:t>
            </a:r>
            <a:endParaRPr lang="en-US" b="1" dirty="0" smtClean="0"/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b="1" dirty="0" smtClean="0"/>
              <a:t>Complex Institutions</a:t>
            </a:r>
          </a:p>
          <a:p>
            <a:pPr lvl="0"/>
            <a:r>
              <a:rPr lang="en-US" b="1" u="sng" dirty="0" smtClean="0"/>
              <a:t>Formal government </a:t>
            </a:r>
            <a:r>
              <a:rPr lang="en-US" dirty="0" smtClean="0"/>
              <a:t>with officials and laws</a:t>
            </a:r>
            <a:endParaRPr lang="en-US" b="1" dirty="0" smtClean="0"/>
          </a:p>
          <a:p>
            <a:pPr lvl="0"/>
            <a:r>
              <a:rPr lang="en-US" dirty="0" smtClean="0"/>
              <a:t>Organized religion (most cities had great temples which also served as the as the hub of all political activity)</a:t>
            </a:r>
            <a:endParaRPr lang="en-US" b="1" dirty="0" smtClean="0"/>
          </a:p>
          <a:p>
            <a:pPr lvl="0"/>
            <a:r>
              <a:rPr lang="en-US" dirty="0" smtClean="0"/>
              <a:t>The Sumerians were </a:t>
            </a:r>
            <a:r>
              <a:rPr lang="en-US" b="1" u="sng" dirty="0" smtClean="0"/>
              <a:t>polytheist</a:t>
            </a:r>
            <a:r>
              <a:rPr lang="en-US" dirty="0" smtClean="0"/>
              <a:t> (belief in many gods)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il_fi" descr="http://www.loc.gov/exhibits/scrolls/images/potte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1674495" cy="16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roadtohellth.com/wp-content/uploads/2010/03/egyptian-scri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895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Record Keeping</a:t>
            </a:r>
          </a:p>
          <a:p>
            <a:pPr lvl="0"/>
            <a:r>
              <a:rPr lang="en-US" dirty="0" smtClean="0"/>
              <a:t>Sumerian scribes invented a form of writing called </a:t>
            </a:r>
            <a:r>
              <a:rPr lang="en-US" b="1" u="sng" dirty="0" smtClean="0"/>
              <a:t>cuneiform</a:t>
            </a:r>
            <a:r>
              <a:rPr lang="en-US" dirty="0" smtClean="0"/>
              <a:t> (wedge shaped writing)</a:t>
            </a:r>
            <a:endParaRPr lang="en-US" b="1" dirty="0" smtClean="0"/>
          </a:p>
          <a:p>
            <a:pPr lvl="0"/>
            <a:r>
              <a:rPr lang="en-US" dirty="0" smtClean="0"/>
              <a:t>Scribes used a </a:t>
            </a:r>
            <a:r>
              <a:rPr lang="en-US" b="1" u="sng" dirty="0" smtClean="0"/>
              <a:t>stylus </a:t>
            </a:r>
            <a:r>
              <a:rPr lang="en-US" dirty="0" smtClean="0"/>
              <a:t>(sharpened reed with a wedge shaped point)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il_fi" descr="http://www.ashmus.ox.ac.uk/ash/amps/iraq-navel/writing/1951-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1776730" cy="27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486400"/>
            <a:ext cx="5486400" cy="566738"/>
          </a:xfrm>
        </p:spPr>
        <p:txBody>
          <a:bodyPr>
            <a:no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uneiform writing</a:t>
            </a:r>
            <a:endParaRPr lang="en-US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562600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cyberwitchcraft.com/image-files/cuneifor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6180506" cy="521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Advanced Technology</a:t>
            </a:r>
          </a:p>
          <a:p>
            <a:pPr lvl="0"/>
            <a:r>
              <a:rPr lang="en-US" dirty="0" smtClean="0"/>
              <a:t>The wheel, plow, and sailboat aided the Sumerians in their travel</a:t>
            </a:r>
            <a:endParaRPr lang="en-US" b="1" dirty="0" smtClean="0"/>
          </a:p>
          <a:p>
            <a:pPr lvl="0"/>
            <a:r>
              <a:rPr lang="en-US" dirty="0" smtClean="0"/>
              <a:t>Bronze weapons and body armor  gave the Sumerians a military advantage over their enemies</a:t>
            </a:r>
            <a:endParaRPr lang="en-US" b="1" dirty="0" smtClean="0"/>
          </a:p>
          <a:p>
            <a:pPr lvl="0"/>
            <a:r>
              <a:rPr lang="en-US" dirty="0" smtClean="0"/>
              <a:t>Built </a:t>
            </a:r>
            <a:r>
              <a:rPr lang="en-US" b="1" u="sng" dirty="0" smtClean="0"/>
              <a:t>ziggurat</a:t>
            </a:r>
            <a:r>
              <a:rPr lang="en-US" dirty="0" smtClean="0"/>
              <a:t>- pyramid-temple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            Ziggurat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http://www.iranian.com/History/2005/March/Gutians/Images/gutians_sumer_ziggurat1a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45" r="445"/>
          <a:stretch>
            <a:fillRect/>
          </a:stretch>
        </p:blipFill>
        <p:spPr bwMode="auto">
          <a:xfrm>
            <a:off x="1752600" y="53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447</Words>
  <Application>Microsoft Office PowerPoint</Application>
  <PresentationFormat>On-screen Show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Civilization Begins</vt:lpstr>
      <vt:lpstr>Fertile Crescent</vt:lpstr>
      <vt:lpstr>PowerPoint Presentation</vt:lpstr>
      <vt:lpstr>City-States of Mesopotamia</vt:lpstr>
      <vt:lpstr>Key Traits of a civilizations </vt:lpstr>
      <vt:lpstr>PowerPoint Presentation</vt:lpstr>
      <vt:lpstr>Cuneiform writing</vt:lpstr>
      <vt:lpstr>PowerPoint Presentation</vt:lpstr>
      <vt:lpstr>            Ziggurat</vt:lpstr>
      <vt:lpstr>First sail boats</vt:lpstr>
      <vt:lpstr>PowerPoint Presentation</vt:lpstr>
      <vt:lpstr>PowerPoint Presentation</vt:lpstr>
      <vt:lpstr>Sargon-leader of the Amorites; first empire builder</vt:lpstr>
      <vt:lpstr>PowerPoint Presentation</vt:lpstr>
      <vt:lpstr>              Babylon</vt:lpstr>
      <vt:lpstr>Hanging Gardens of Babylon</vt:lpstr>
      <vt:lpstr>PowerPoint Presentation</vt:lpstr>
      <vt:lpstr>Code of Hammurabi</vt:lpstr>
      <vt:lpstr>PowerPoint Presentation</vt:lpstr>
      <vt:lpstr>PowerPoint Presentation</vt:lpstr>
      <vt:lpstr>Assyrian weapons</vt:lpstr>
      <vt:lpstr>Assyrian Empire</vt:lpstr>
      <vt:lpstr>Assyrain chariot</vt:lpstr>
      <vt:lpstr>PowerPoint Presentation</vt:lpstr>
      <vt:lpstr>PowerPoint Presentation</vt:lpstr>
      <vt:lpstr>Persian coins</vt:lpstr>
      <vt:lpstr>Persian Rugs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Ziggurat</dc:title>
  <dc:creator>abartlett</dc:creator>
  <cp:lastModifiedBy>Tina</cp:lastModifiedBy>
  <cp:revision>25</cp:revision>
  <dcterms:created xsi:type="dcterms:W3CDTF">2010-09-03T16:04:46Z</dcterms:created>
  <dcterms:modified xsi:type="dcterms:W3CDTF">2015-01-23T02:35:15Z</dcterms:modified>
</cp:coreProperties>
</file>